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theme/themeOverride3.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theme/themeOverride4.xml" ContentType="application/vnd.openxmlformats-officedocument.themeOverride+xml"/>
  <Override PartName="/ppt/drawings/drawing4.xml" ContentType="application/vnd.openxmlformats-officedocument.drawingml.chartshapes+xml"/>
  <Override PartName="/ppt/charts/chart5.xml" ContentType="application/vnd.openxmlformats-officedocument.drawingml.chart+xml"/>
  <Override PartName="/ppt/theme/themeOverride5.xml" ContentType="application/vnd.openxmlformats-officedocument.themeOverride+xml"/>
  <Override PartName="/ppt/drawings/drawing5.xml" ContentType="application/vnd.openxmlformats-officedocument.drawingml.chartshapes+xml"/>
  <Override PartName="/ppt/charts/chart6.xml" ContentType="application/vnd.openxmlformats-officedocument.drawingml.chart+xml"/>
  <Override PartName="/ppt/theme/themeOverride6.xml" ContentType="application/vnd.openxmlformats-officedocument.themeOverride+xml"/>
  <Override PartName="/ppt/drawings/drawing6.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7"/>
  </p:notesMasterIdLst>
  <p:handoutMasterIdLst>
    <p:handoutMasterId r:id="rId58"/>
  </p:handoutMasterIdLst>
  <p:sldIdLst>
    <p:sldId id="268" r:id="rId2"/>
    <p:sldId id="519" r:id="rId3"/>
    <p:sldId id="520" r:id="rId4"/>
    <p:sldId id="517" r:id="rId5"/>
    <p:sldId id="521" r:id="rId6"/>
    <p:sldId id="522" r:id="rId7"/>
    <p:sldId id="525" r:id="rId8"/>
    <p:sldId id="425" r:id="rId9"/>
    <p:sldId id="523" r:id="rId10"/>
    <p:sldId id="426" r:id="rId11"/>
    <p:sldId id="427" r:id="rId12"/>
    <p:sldId id="524" r:id="rId13"/>
    <p:sldId id="526" r:id="rId14"/>
    <p:sldId id="527" r:id="rId15"/>
    <p:sldId id="483" r:id="rId16"/>
    <p:sldId id="528" r:id="rId17"/>
    <p:sldId id="535" r:id="rId18"/>
    <p:sldId id="536" r:id="rId19"/>
    <p:sldId id="529" r:id="rId20"/>
    <p:sldId id="530" r:id="rId21"/>
    <p:sldId id="531" r:id="rId22"/>
    <p:sldId id="532" r:id="rId23"/>
    <p:sldId id="533" r:id="rId24"/>
    <p:sldId id="534" r:id="rId25"/>
    <p:sldId id="537" r:id="rId26"/>
    <p:sldId id="538" r:id="rId27"/>
    <p:sldId id="547" r:id="rId28"/>
    <p:sldId id="548" r:id="rId29"/>
    <p:sldId id="539" r:id="rId30"/>
    <p:sldId id="540" r:id="rId31"/>
    <p:sldId id="541" r:id="rId32"/>
    <p:sldId id="542" r:id="rId33"/>
    <p:sldId id="543" r:id="rId34"/>
    <p:sldId id="544" r:id="rId35"/>
    <p:sldId id="545" r:id="rId36"/>
    <p:sldId id="546" r:id="rId37"/>
    <p:sldId id="549" r:id="rId38"/>
    <p:sldId id="551" r:id="rId39"/>
    <p:sldId id="552" r:id="rId40"/>
    <p:sldId id="553" r:id="rId41"/>
    <p:sldId id="460" r:id="rId42"/>
    <p:sldId id="461" r:id="rId43"/>
    <p:sldId id="505" r:id="rId44"/>
    <p:sldId id="472" r:id="rId45"/>
    <p:sldId id="556" r:id="rId46"/>
    <p:sldId id="554" r:id="rId47"/>
    <p:sldId id="555" r:id="rId48"/>
    <p:sldId id="512" r:id="rId49"/>
    <p:sldId id="473" r:id="rId50"/>
    <p:sldId id="432" r:id="rId51"/>
    <p:sldId id="557" r:id="rId52"/>
    <p:sldId id="433" r:id="rId53"/>
    <p:sldId id="560" r:id="rId54"/>
    <p:sldId id="558" r:id="rId55"/>
    <p:sldId id="561" r:id="rId56"/>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B6A36C-4DE0-4CDB-9F09-6A194D0C4699}">
          <p14:sldIdLst>
            <p14:sldId id="268"/>
            <p14:sldId id="519"/>
            <p14:sldId id="520"/>
            <p14:sldId id="517"/>
            <p14:sldId id="521"/>
            <p14:sldId id="522"/>
            <p14:sldId id="525"/>
            <p14:sldId id="425"/>
            <p14:sldId id="523"/>
            <p14:sldId id="426"/>
            <p14:sldId id="427"/>
            <p14:sldId id="524"/>
            <p14:sldId id="526"/>
            <p14:sldId id="527"/>
            <p14:sldId id="483"/>
            <p14:sldId id="528"/>
            <p14:sldId id="535"/>
            <p14:sldId id="536"/>
            <p14:sldId id="529"/>
            <p14:sldId id="530"/>
            <p14:sldId id="531"/>
            <p14:sldId id="532"/>
            <p14:sldId id="533"/>
            <p14:sldId id="534"/>
            <p14:sldId id="537"/>
            <p14:sldId id="538"/>
            <p14:sldId id="547"/>
            <p14:sldId id="548"/>
            <p14:sldId id="539"/>
            <p14:sldId id="540"/>
            <p14:sldId id="541"/>
            <p14:sldId id="542"/>
            <p14:sldId id="543"/>
            <p14:sldId id="544"/>
            <p14:sldId id="545"/>
            <p14:sldId id="546"/>
            <p14:sldId id="549"/>
            <p14:sldId id="551"/>
            <p14:sldId id="552"/>
            <p14:sldId id="553"/>
            <p14:sldId id="460"/>
            <p14:sldId id="461"/>
            <p14:sldId id="505"/>
            <p14:sldId id="472"/>
            <p14:sldId id="556"/>
            <p14:sldId id="554"/>
            <p14:sldId id="555"/>
            <p14:sldId id="512"/>
            <p14:sldId id="473"/>
            <p14:sldId id="432"/>
            <p14:sldId id="557"/>
            <p14:sldId id="433"/>
            <p14:sldId id="560"/>
            <p14:sldId id="558"/>
            <p14:sldId id="561"/>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473" autoAdjust="0"/>
  </p:normalViewPr>
  <p:slideViewPr>
    <p:cSldViewPr>
      <p:cViewPr>
        <p:scale>
          <a:sx n="75" d="100"/>
          <a:sy n="75" d="100"/>
        </p:scale>
        <p:origin x="-1200" y="19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36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 Id="rId3"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 Id="rId3"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Sheet3.xlsx"/><Relationship Id="rId3"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Sheet4.xlsx"/><Relationship Id="rId3"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Sheet5.xlsx"/><Relationship Id="rId3"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Sheet6.xlsx"/><Relationship Id="rId3" Type="http://schemas.openxmlformats.org/officeDocument/2006/relationships/chartUserShapes" Target="../drawings/drawing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de-CH" sz="2000" b="0" i="0" u="none" strike="noStrike" baseline="0" dirty="0" smtClean="0"/>
              <a:t>Large </a:t>
            </a:r>
            <a:r>
              <a:rPr lang="de-CH" sz="2000" b="0" i="0" u="none" strike="noStrike" baseline="0" dirty="0" err="1" smtClean="0"/>
              <a:t>Scale</a:t>
            </a:r>
            <a:r>
              <a:rPr lang="de-CH" sz="2000" b="0" i="0" u="none" strike="noStrike" baseline="0" dirty="0" smtClean="0"/>
              <a:t> Visual Recognition Challenge 2012</a:t>
            </a:r>
            <a:endParaRPr lang="en-US" sz="2000" b="0" dirty="0"/>
          </a:p>
        </c:rich>
      </c:tx>
      <c:layout>
        <c:manualLayout>
          <c:xMode val="edge"/>
          <c:yMode val="edge"/>
          <c:x val="0.197649110490374"/>
          <c:y val="0.0"/>
        </c:manualLayout>
      </c:layout>
      <c:overlay val="0"/>
      <c:spPr>
        <a:noFill/>
        <a:ln>
          <a:noFill/>
        </a:ln>
        <a:effectLst/>
      </c:spPr>
    </c:title>
    <c:autoTitleDeleted val="0"/>
    <c:plotArea>
      <c:layout>
        <c:manualLayout>
          <c:layoutTarget val="inner"/>
          <c:xMode val="edge"/>
          <c:yMode val="edge"/>
          <c:x val="0.167076227630208"/>
          <c:y val="0.159452716766544"/>
          <c:w val="0.8174844200136"/>
          <c:h val="0.705975372373358"/>
        </c:manualLayout>
      </c:layout>
      <c:barChart>
        <c:barDir val="col"/>
        <c:grouping val="clustered"/>
        <c:varyColors val="0"/>
        <c:dLbls>
          <c:showLegendKey val="0"/>
          <c:showVal val="0"/>
          <c:showCatName val="0"/>
          <c:showSerName val="0"/>
          <c:showPercent val="0"/>
          <c:showBubbleSize val="0"/>
        </c:dLbls>
        <c:gapWidth val="219"/>
        <c:overlap val="-27"/>
        <c:axId val="-2102784648"/>
        <c:axId val="-2100189272"/>
      </c:barChart>
      <c:catAx>
        <c:axId val="-2102784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00189272"/>
        <c:crosses val="autoZero"/>
        <c:auto val="1"/>
        <c:lblAlgn val="ctr"/>
        <c:lblOffset val="100"/>
        <c:noMultiLvlLbl val="0"/>
      </c:catAx>
      <c:valAx>
        <c:axId val="-2100189272"/>
        <c:scaling>
          <c:orientation val="minMax"/>
          <c:max val="0.35"/>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de-CH" sz="2000" dirty="0" smtClean="0"/>
                  <a:t>Error rate</a:t>
                </a:r>
                <a:endParaRPr lang="de-CH" sz="2000" dirty="0"/>
              </a:p>
            </c:rich>
          </c:tx>
          <c:layout>
            <c:manualLayout>
              <c:xMode val="edge"/>
              <c:yMode val="edge"/>
              <c:x val="0.0"/>
              <c:y val="0.462758889012739"/>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02784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de-CH" sz="2000" b="0" i="0" u="none" strike="noStrike" baseline="0" dirty="0" smtClean="0"/>
              <a:t>Large </a:t>
            </a:r>
            <a:r>
              <a:rPr lang="de-CH" sz="2000" b="0" i="0" u="none" strike="noStrike" baseline="0" dirty="0" err="1" smtClean="0"/>
              <a:t>Scale</a:t>
            </a:r>
            <a:r>
              <a:rPr lang="de-CH" sz="2000" b="0" i="0" u="none" strike="noStrike" baseline="0" dirty="0" smtClean="0"/>
              <a:t> Visual Recognition Challenge 2012</a:t>
            </a:r>
            <a:endParaRPr lang="en-US" sz="2000" b="0" dirty="0"/>
          </a:p>
        </c:rich>
      </c:tx>
      <c:layout>
        <c:manualLayout>
          <c:xMode val="edge"/>
          <c:yMode val="edge"/>
          <c:x val="0.197649110490374"/>
          <c:y val="0.0"/>
        </c:manualLayout>
      </c:layout>
      <c:overlay val="0"/>
      <c:spPr>
        <a:noFill/>
        <a:ln>
          <a:noFill/>
        </a:ln>
        <a:effectLst/>
      </c:spPr>
    </c:title>
    <c:autoTitleDeleted val="0"/>
    <c:plotArea>
      <c:layout>
        <c:manualLayout>
          <c:layoutTarget val="inner"/>
          <c:xMode val="edge"/>
          <c:yMode val="edge"/>
          <c:x val="0.167076227630208"/>
          <c:y val="0.159452716766544"/>
          <c:w val="0.8174844200136"/>
          <c:h val="0.705975372373358"/>
        </c:manualLayout>
      </c:layout>
      <c:barChart>
        <c:barDir val="col"/>
        <c:grouping val="clustered"/>
        <c:varyColors val="0"/>
        <c:dLbls>
          <c:showLegendKey val="0"/>
          <c:showVal val="0"/>
          <c:showCatName val="0"/>
          <c:showSerName val="0"/>
          <c:showPercent val="0"/>
          <c:showBubbleSize val="0"/>
        </c:dLbls>
        <c:gapWidth val="219"/>
        <c:overlap val="-27"/>
        <c:axId val="-2100215608"/>
        <c:axId val="-2100219480"/>
      </c:barChart>
      <c:catAx>
        <c:axId val="-2100215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00219480"/>
        <c:crosses val="autoZero"/>
        <c:auto val="1"/>
        <c:lblAlgn val="ctr"/>
        <c:lblOffset val="100"/>
        <c:noMultiLvlLbl val="0"/>
      </c:catAx>
      <c:valAx>
        <c:axId val="-2100219480"/>
        <c:scaling>
          <c:orientation val="minMax"/>
          <c:max val="0.35"/>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de-CH" sz="2000" dirty="0" smtClean="0"/>
                  <a:t>Error rate</a:t>
                </a:r>
                <a:endParaRPr lang="de-CH" sz="2000" dirty="0"/>
              </a:p>
            </c:rich>
          </c:tx>
          <c:layout>
            <c:manualLayout>
              <c:xMode val="edge"/>
              <c:yMode val="edge"/>
              <c:x val="0.0"/>
              <c:y val="0.462758889012739"/>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00215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de-CH" sz="2000" b="0" i="0" u="none" strike="noStrike" baseline="0" dirty="0" smtClean="0"/>
              <a:t>Large </a:t>
            </a:r>
            <a:r>
              <a:rPr lang="de-CH" sz="2000" b="0" i="0" u="none" strike="noStrike" baseline="0" dirty="0" err="1" smtClean="0"/>
              <a:t>Scale</a:t>
            </a:r>
            <a:r>
              <a:rPr lang="de-CH" sz="2000" b="0" i="0" u="none" strike="noStrike" baseline="0" dirty="0" smtClean="0"/>
              <a:t> Visual Recognition Challenge 2012</a:t>
            </a:r>
            <a:endParaRPr lang="en-US" sz="2000" b="0" dirty="0"/>
          </a:p>
        </c:rich>
      </c:tx>
      <c:layout>
        <c:manualLayout>
          <c:xMode val="edge"/>
          <c:yMode val="edge"/>
          <c:x val="0.197649110490374"/>
          <c:y val="0.0"/>
        </c:manualLayout>
      </c:layout>
      <c:overlay val="0"/>
      <c:spPr>
        <a:noFill/>
        <a:ln>
          <a:noFill/>
        </a:ln>
        <a:effectLst/>
      </c:spPr>
    </c:title>
    <c:autoTitleDeleted val="0"/>
    <c:plotArea>
      <c:layout>
        <c:manualLayout>
          <c:layoutTarget val="inner"/>
          <c:xMode val="edge"/>
          <c:yMode val="edge"/>
          <c:x val="0.167076227630208"/>
          <c:y val="0.159452716766544"/>
          <c:w val="0.8174844200136"/>
          <c:h val="0.705975372373358"/>
        </c:manualLayout>
      </c:layout>
      <c:barChart>
        <c:barDir val="col"/>
        <c:grouping val="clustered"/>
        <c:varyColors val="0"/>
        <c:dLbls>
          <c:showLegendKey val="0"/>
          <c:showVal val="0"/>
          <c:showCatName val="0"/>
          <c:showSerName val="0"/>
          <c:showPercent val="0"/>
          <c:showBubbleSize val="0"/>
        </c:dLbls>
        <c:gapWidth val="219"/>
        <c:overlap val="-27"/>
        <c:axId val="-2124159000"/>
        <c:axId val="-2124357816"/>
      </c:barChart>
      <c:catAx>
        <c:axId val="-2124159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24357816"/>
        <c:crosses val="autoZero"/>
        <c:auto val="1"/>
        <c:lblAlgn val="ctr"/>
        <c:lblOffset val="100"/>
        <c:noMultiLvlLbl val="0"/>
      </c:catAx>
      <c:valAx>
        <c:axId val="-2124357816"/>
        <c:scaling>
          <c:orientation val="minMax"/>
          <c:max val="0.35"/>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de-CH" sz="2000" dirty="0" smtClean="0"/>
                  <a:t>Error rate</a:t>
                </a:r>
                <a:endParaRPr lang="de-CH" sz="2000" dirty="0"/>
              </a:p>
            </c:rich>
          </c:tx>
          <c:layout>
            <c:manualLayout>
              <c:xMode val="edge"/>
              <c:yMode val="edge"/>
              <c:x val="0.0"/>
              <c:y val="0.462758889012739"/>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24159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de-CH" sz="2000" b="0" i="0" u="none" strike="noStrike" baseline="0" dirty="0" smtClean="0"/>
              <a:t>Large </a:t>
            </a:r>
            <a:r>
              <a:rPr lang="de-CH" sz="2000" b="0" i="0" u="none" strike="noStrike" baseline="0" dirty="0" err="1" smtClean="0"/>
              <a:t>Scale</a:t>
            </a:r>
            <a:r>
              <a:rPr lang="de-CH" sz="2000" b="0" i="0" u="none" strike="noStrike" baseline="0" dirty="0" smtClean="0"/>
              <a:t> Visual Recognition Challenge 2012</a:t>
            </a:r>
            <a:endParaRPr lang="en-US" sz="2000" b="0" dirty="0"/>
          </a:p>
        </c:rich>
      </c:tx>
      <c:layout>
        <c:manualLayout>
          <c:xMode val="edge"/>
          <c:yMode val="edge"/>
          <c:x val="0.197649110490374"/>
          <c:y val="0.0"/>
        </c:manualLayout>
      </c:layout>
      <c:overlay val="0"/>
      <c:spPr>
        <a:noFill/>
        <a:ln>
          <a:noFill/>
        </a:ln>
        <a:effectLst/>
      </c:spPr>
    </c:title>
    <c:autoTitleDeleted val="0"/>
    <c:plotArea>
      <c:layout>
        <c:manualLayout>
          <c:layoutTarget val="inner"/>
          <c:xMode val="edge"/>
          <c:yMode val="edge"/>
          <c:x val="0.167076227630208"/>
          <c:y val="0.159452716766544"/>
          <c:w val="0.8174844200136"/>
          <c:h val="0.705975372373358"/>
        </c:manualLayout>
      </c:layout>
      <c:barChart>
        <c:barDir val="col"/>
        <c:grouping val="clustered"/>
        <c:varyColors val="0"/>
        <c:dLbls>
          <c:showLegendKey val="0"/>
          <c:showVal val="0"/>
          <c:showCatName val="0"/>
          <c:showSerName val="0"/>
          <c:showPercent val="0"/>
          <c:showBubbleSize val="0"/>
        </c:dLbls>
        <c:gapWidth val="219"/>
        <c:overlap val="-27"/>
        <c:axId val="-598219288"/>
        <c:axId val="2144443880"/>
      </c:barChart>
      <c:catAx>
        <c:axId val="-598219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44443880"/>
        <c:crosses val="autoZero"/>
        <c:auto val="1"/>
        <c:lblAlgn val="ctr"/>
        <c:lblOffset val="100"/>
        <c:noMultiLvlLbl val="0"/>
      </c:catAx>
      <c:valAx>
        <c:axId val="2144443880"/>
        <c:scaling>
          <c:orientation val="minMax"/>
          <c:max val="0.35"/>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de-CH" sz="2000" dirty="0" smtClean="0"/>
                  <a:t>Error rate</a:t>
                </a:r>
                <a:endParaRPr lang="de-CH" sz="2000" dirty="0"/>
              </a:p>
            </c:rich>
          </c:tx>
          <c:layout>
            <c:manualLayout>
              <c:xMode val="edge"/>
              <c:yMode val="edge"/>
              <c:x val="0.0"/>
              <c:y val="0.462758889012739"/>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98219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de-CH" sz="2000" b="0" i="0" u="none" strike="noStrike" baseline="0" dirty="0" smtClean="0"/>
              <a:t>Large </a:t>
            </a:r>
            <a:r>
              <a:rPr lang="de-CH" sz="2000" b="0" i="0" u="none" strike="noStrike" baseline="0" dirty="0" err="1" smtClean="0"/>
              <a:t>Scale</a:t>
            </a:r>
            <a:r>
              <a:rPr lang="de-CH" sz="2000" b="0" i="0" u="none" strike="noStrike" baseline="0" dirty="0" smtClean="0"/>
              <a:t> Visual Recognition Challenge 2012</a:t>
            </a:r>
            <a:endParaRPr lang="en-US" sz="2000" b="0" dirty="0"/>
          </a:p>
        </c:rich>
      </c:tx>
      <c:layout>
        <c:manualLayout>
          <c:xMode val="edge"/>
          <c:yMode val="edge"/>
          <c:x val="0.197649110490374"/>
          <c:y val="0.0"/>
        </c:manualLayout>
      </c:layout>
      <c:overlay val="0"/>
      <c:spPr>
        <a:noFill/>
        <a:ln>
          <a:noFill/>
        </a:ln>
        <a:effectLst/>
      </c:spPr>
    </c:title>
    <c:autoTitleDeleted val="0"/>
    <c:plotArea>
      <c:layout>
        <c:manualLayout>
          <c:layoutTarget val="inner"/>
          <c:xMode val="edge"/>
          <c:yMode val="edge"/>
          <c:x val="0.167076227630208"/>
          <c:y val="0.159452716766544"/>
          <c:w val="0.8174844200136"/>
          <c:h val="0.705975372373358"/>
        </c:manualLayout>
      </c:layout>
      <c:barChart>
        <c:barDir val="col"/>
        <c:grouping val="clustered"/>
        <c:varyColors val="0"/>
        <c:dLbls>
          <c:showLegendKey val="0"/>
          <c:showVal val="0"/>
          <c:showCatName val="0"/>
          <c:showSerName val="0"/>
          <c:showPercent val="0"/>
          <c:showBubbleSize val="0"/>
        </c:dLbls>
        <c:gapWidth val="219"/>
        <c:overlap val="-27"/>
        <c:axId val="-1242470856"/>
        <c:axId val="-618119624"/>
      </c:barChart>
      <c:catAx>
        <c:axId val="-1242470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18119624"/>
        <c:crosses val="autoZero"/>
        <c:auto val="1"/>
        <c:lblAlgn val="ctr"/>
        <c:lblOffset val="100"/>
        <c:noMultiLvlLbl val="0"/>
      </c:catAx>
      <c:valAx>
        <c:axId val="-618119624"/>
        <c:scaling>
          <c:orientation val="minMax"/>
          <c:max val="0.35"/>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de-CH" sz="2000" dirty="0" smtClean="0"/>
                  <a:t>Error rate</a:t>
                </a:r>
                <a:endParaRPr lang="de-CH" sz="2000" dirty="0"/>
              </a:p>
            </c:rich>
          </c:tx>
          <c:layout>
            <c:manualLayout>
              <c:xMode val="edge"/>
              <c:yMode val="edge"/>
              <c:x val="0.0"/>
              <c:y val="0.462758889012739"/>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242470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de-CH" sz="2000" b="0" i="0" u="none" strike="noStrike" baseline="0" dirty="0" smtClean="0"/>
              <a:t>Large </a:t>
            </a:r>
            <a:r>
              <a:rPr lang="de-CH" sz="2000" b="0" i="0" u="none" strike="noStrike" baseline="0" dirty="0" err="1" smtClean="0"/>
              <a:t>Scale</a:t>
            </a:r>
            <a:r>
              <a:rPr lang="de-CH" sz="2000" b="0" i="0" u="none" strike="noStrike" baseline="0" dirty="0" smtClean="0"/>
              <a:t> Visual Recognition Challenge 2012</a:t>
            </a:r>
            <a:endParaRPr lang="en-US" sz="2000" b="0" dirty="0"/>
          </a:p>
        </c:rich>
      </c:tx>
      <c:layout>
        <c:manualLayout>
          <c:xMode val="edge"/>
          <c:yMode val="edge"/>
          <c:x val="0.197649110490374"/>
          <c:y val="0.0"/>
        </c:manualLayout>
      </c:layout>
      <c:overlay val="0"/>
      <c:spPr>
        <a:noFill/>
        <a:ln>
          <a:noFill/>
        </a:ln>
        <a:effectLst/>
      </c:spPr>
    </c:title>
    <c:autoTitleDeleted val="0"/>
    <c:plotArea>
      <c:layout>
        <c:manualLayout>
          <c:layoutTarget val="inner"/>
          <c:xMode val="edge"/>
          <c:yMode val="edge"/>
          <c:x val="0.167076227630208"/>
          <c:y val="0.159452716766544"/>
          <c:w val="0.8174844200136"/>
          <c:h val="0.705975372373358"/>
        </c:manualLayout>
      </c:layout>
      <c:barChart>
        <c:barDir val="col"/>
        <c:grouping val="clustered"/>
        <c:varyColors val="0"/>
        <c:dLbls>
          <c:showLegendKey val="0"/>
          <c:showVal val="0"/>
          <c:showCatName val="0"/>
          <c:showSerName val="0"/>
          <c:showPercent val="0"/>
          <c:showBubbleSize val="0"/>
        </c:dLbls>
        <c:gapWidth val="219"/>
        <c:overlap val="-27"/>
        <c:axId val="-2105331624"/>
        <c:axId val="-621140648"/>
      </c:barChart>
      <c:catAx>
        <c:axId val="-2105331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21140648"/>
        <c:crosses val="autoZero"/>
        <c:auto val="1"/>
        <c:lblAlgn val="ctr"/>
        <c:lblOffset val="100"/>
        <c:noMultiLvlLbl val="0"/>
      </c:catAx>
      <c:valAx>
        <c:axId val="-621140648"/>
        <c:scaling>
          <c:orientation val="minMax"/>
          <c:max val="0.35"/>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de-CH" sz="2000" dirty="0" smtClean="0"/>
                  <a:t>Error rate</a:t>
                </a:r>
                <a:endParaRPr lang="de-CH" sz="2000" dirty="0"/>
              </a:p>
            </c:rich>
          </c:tx>
          <c:layout>
            <c:manualLayout>
              <c:xMode val="edge"/>
              <c:yMode val="edge"/>
              <c:x val="0.0"/>
              <c:y val="0.462758889012739"/>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05331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userShapes r:id="rId3"/>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20CF15-A42D-4BFA-B535-91C5722DFC92}"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0B1840D0-0433-47F0-88FE-51041AD0B7BE}">
      <dgm:prSet phldrT="[Text]" custT="1"/>
      <dgm:spPr/>
      <dgm:t>
        <a:bodyPr/>
        <a:lstStyle/>
        <a:p>
          <a:r>
            <a:rPr lang="en-US" sz="1400" dirty="0"/>
            <a:t>Field Collection</a:t>
          </a:r>
        </a:p>
      </dgm:t>
    </dgm:pt>
    <dgm:pt modelId="{53E86719-7B18-47F9-B4C8-E0CE40C3BDA4}" type="parTrans" cxnId="{395A48AE-338E-4D7C-BDB2-8489B176FC58}">
      <dgm:prSet/>
      <dgm:spPr/>
      <dgm:t>
        <a:bodyPr/>
        <a:lstStyle/>
        <a:p>
          <a:endParaRPr lang="en-US"/>
        </a:p>
      </dgm:t>
    </dgm:pt>
    <dgm:pt modelId="{BEE25491-A5EE-4A2A-BA34-82EBEAF1B8BA}" type="sibTrans" cxnId="{395A48AE-338E-4D7C-BDB2-8489B176FC58}">
      <dgm:prSet/>
      <dgm:spPr/>
      <dgm:t>
        <a:bodyPr/>
        <a:lstStyle/>
        <a:p>
          <a:endParaRPr lang="en-US"/>
        </a:p>
      </dgm:t>
    </dgm:pt>
    <dgm:pt modelId="{7FEA9353-C763-4C83-9AC8-507F840D6148}">
      <dgm:prSet phldrT="[Text]"/>
      <dgm:spPr/>
      <dgm:t>
        <a:bodyPr/>
        <a:lstStyle/>
        <a:p>
          <a:r>
            <a:rPr lang="en-US" sz="900" dirty="0"/>
            <a:t>Diving &amp; Snorkeling</a:t>
          </a:r>
        </a:p>
      </dgm:t>
    </dgm:pt>
    <dgm:pt modelId="{AB76DDED-051B-4F4A-AE67-9E11A6AA912A}" type="parTrans" cxnId="{BEE25E32-F1B5-4B9C-AC19-150772F17D69}">
      <dgm:prSet/>
      <dgm:spPr/>
      <dgm:t>
        <a:bodyPr/>
        <a:lstStyle/>
        <a:p>
          <a:endParaRPr lang="en-US"/>
        </a:p>
      </dgm:t>
    </dgm:pt>
    <dgm:pt modelId="{A981A8CA-ECFD-4FE2-B7F1-000424580AF1}" type="sibTrans" cxnId="{BEE25E32-F1B5-4B9C-AC19-150772F17D69}">
      <dgm:prSet/>
      <dgm:spPr/>
      <dgm:t>
        <a:bodyPr/>
        <a:lstStyle/>
        <a:p>
          <a:endParaRPr lang="en-US"/>
        </a:p>
      </dgm:t>
    </dgm:pt>
    <dgm:pt modelId="{6523E33F-8CA8-4ACB-A54D-545ACD13EBFC}">
      <dgm:prSet phldrT="[Text]"/>
      <dgm:spPr/>
      <dgm:t>
        <a:bodyPr/>
        <a:lstStyle/>
        <a:p>
          <a:r>
            <a:rPr lang="en-US" sz="900" dirty="0"/>
            <a:t>Samples for Extraction</a:t>
          </a:r>
        </a:p>
      </dgm:t>
    </dgm:pt>
    <dgm:pt modelId="{44F190FB-1C56-4068-AED1-F636750CC208}" type="parTrans" cxnId="{FF15407A-CBBE-407A-B276-4343853FFE8D}">
      <dgm:prSet/>
      <dgm:spPr/>
      <dgm:t>
        <a:bodyPr/>
        <a:lstStyle/>
        <a:p>
          <a:endParaRPr lang="en-US"/>
        </a:p>
      </dgm:t>
    </dgm:pt>
    <dgm:pt modelId="{AA9E8279-A746-4F79-BC43-EF91244B6F0F}" type="sibTrans" cxnId="{FF15407A-CBBE-407A-B276-4343853FFE8D}">
      <dgm:prSet/>
      <dgm:spPr/>
      <dgm:t>
        <a:bodyPr/>
        <a:lstStyle/>
        <a:p>
          <a:endParaRPr lang="en-US"/>
        </a:p>
      </dgm:t>
    </dgm:pt>
    <dgm:pt modelId="{FAA0AD02-5902-42A6-9128-AF6C12BC73D0}">
      <dgm:prSet phldrT="[Text]" custT="1"/>
      <dgm:spPr/>
      <dgm:t>
        <a:bodyPr/>
        <a:lstStyle/>
        <a:p>
          <a:r>
            <a:rPr lang="en-US" sz="1200" dirty="0"/>
            <a:t>Morphological Taxonomy</a:t>
          </a:r>
        </a:p>
      </dgm:t>
    </dgm:pt>
    <dgm:pt modelId="{F9944245-0DCF-4EA1-823A-0EA9C415CC8D}" type="parTrans" cxnId="{89E4BC90-1950-4F00-9E84-471D9BBD69E8}">
      <dgm:prSet/>
      <dgm:spPr/>
      <dgm:t>
        <a:bodyPr/>
        <a:lstStyle/>
        <a:p>
          <a:endParaRPr lang="en-US"/>
        </a:p>
      </dgm:t>
    </dgm:pt>
    <dgm:pt modelId="{41EBF8EE-AC07-4528-ACE6-F67EB13A6EE6}" type="sibTrans" cxnId="{89E4BC90-1950-4F00-9E84-471D9BBD69E8}">
      <dgm:prSet/>
      <dgm:spPr/>
      <dgm:t>
        <a:bodyPr/>
        <a:lstStyle/>
        <a:p>
          <a:endParaRPr lang="en-US"/>
        </a:p>
      </dgm:t>
    </dgm:pt>
    <dgm:pt modelId="{9695C7A2-A842-40F9-9EB6-5ED65915E474}">
      <dgm:prSet phldrT="[Text]"/>
      <dgm:spPr/>
      <dgm:t>
        <a:bodyPr/>
        <a:lstStyle/>
        <a:p>
          <a:r>
            <a:rPr lang="en-US" sz="900" dirty="0"/>
            <a:t>Microscopic Study</a:t>
          </a:r>
        </a:p>
      </dgm:t>
    </dgm:pt>
    <dgm:pt modelId="{F314A259-6EEE-4371-A30A-965D234AAE5E}" type="parTrans" cxnId="{A232F7E7-4F83-44F7-99A9-AFA3C0D900FF}">
      <dgm:prSet/>
      <dgm:spPr/>
      <dgm:t>
        <a:bodyPr/>
        <a:lstStyle/>
        <a:p>
          <a:endParaRPr lang="en-US"/>
        </a:p>
      </dgm:t>
    </dgm:pt>
    <dgm:pt modelId="{7E0E1AB0-6D54-4BB3-9BE4-F8B273A3AA73}" type="sibTrans" cxnId="{A232F7E7-4F83-44F7-99A9-AFA3C0D900FF}">
      <dgm:prSet/>
      <dgm:spPr/>
      <dgm:t>
        <a:bodyPr/>
        <a:lstStyle/>
        <a:p>
          <a:endParaRPr lang="en-US"/>
        </a:p>
      </dgm:t>
    </dgm:pt>
    <dgm:pt modelId="{60F11AAC-5E7F-4654-9F1D-C50CD4A6093A}">
      <dgm:prSet phldrT="[Text]"/>
      <dgm:spPr/>
      <dgm:t>
        <a:bodyPr/>
        <a:lstStyle/>
        <a:p>
          <a:r>
            <a:rPr lang="en-US" sz="900" dirty="0" err="1"/>
            <a:t>Phytologists</a:t>
          </a:r>
          <a:endParaRPr lang="en-US" sz="900" dirty="0"/>
        </a:p>
      </dgm:t>
    </dgm:pt>
    <dgm:pt modelId="{1D811FDC-61EB-46A8-8B23-B9CC0FCD0D19}" type="parTrans" cxnId="{4093BEB8-7326-4CE3-A394-7620384926B9}">
      <dgm:prSet/>
      <dgm:spPr/>
      <dgm:t>
        <a:bodyPr/>
        <a:lstStyle/>
        <a:p>
          <a:endParaRPr lang="en-US"/>
        </a:p>
      </dgm:t>
    </dgm:pt>
    <dgm:pt modelId="{78AE9D96-03C3-4196-AF05-95DA273FE230}" type="sibTrans" cxnId="{4093BEB8-7326-4CE3-A394-7620384926B9}">
      <dgm:prSet/>
      <dgm:spPr/>
      <dgm:t>
        <a:bodyPr/>
        <a:lstStyle/>
        <a:p>
          <a:endParaRPr lang="en-US"/>
        </a:p>
      </dgm:t>
    </dgm:pt>
    <dgm:pt modelId="{53C72A7C-CFCF-4348-8E43-861BEA38444A}">
      <dgm:prSet phldrT="[Text]" custT="1"/>
      <dgm:spPr/>
      <dgm:t>
        <a:bodyPr/>
        <a:lstStyle/>
        <a:p>
          <a:r>
            <a:rPr lang="en-US" sz="1200" dirty="0"/>
            <a:t>Crude Extracts</a:t>
          </a:r>
        </a:p>
      </dgm:t>
    </dgm:pt>
    <dgm:pt modelId="{B6E00D99-AD4C-43A3-8106-4D0BABA18D50}" type="parTrans" cxnId="{73D2AAF0-2994-4051-B626-BB1F6FB20C34}">
      <dgm:prSet/>
      <dgm:spPr/>
      <dgm:t>
        <a:bodyPr/>
        <a:lstStyle/>
        <a:p>
          <a:endParaRPr lang="en-US"/>
        </a:p>
      </dgm:t>
    </dgm:pt>
    <dgm:pt modelId="{0C5136E9-59D2-4732-A268-E1FDC831D870}" type="sibTrans" cxnId="{73D2AAF0-2994-4051-B626-BB1F6FB20C34}">
      <dgm:prSet/>
      <dgm:spPr/>
      <dgm:t>
        <a:bodyPr/>
        <a:lstStyle/>
        <a:p>
          <a:endParaRPr lang="en-US"/>
        </a:p>
      </dgm:t>
    </dgm:pt>
    <dgm:pt modelId="{D34DB29F-EC04-4050-A1DA-9F7C0F16D409}">
      <dgm:prSet phldrT="[Text]"/>
      <dgm:spPr/>
      <dgm:t>
        <a:bodyPr/>
        <a:lstStyle/>
        <a:p>
          <a:r>
            <a:rPr lang="en-US" sz="900" dirty="0"/>
            <a:t>Samples for RNA later</a:t>
          </a:r>
        </a:p>
      </dgm:t>
    </dgm:pt>
    <dgm:pt modelId="{82713917-2870-4C0B-9378-64D2372E3C9D}" type="parTrans" cxnId="{3408DE9E-5FD6-4F2A-92BD-70FA479C411C}">
      <dgm:prSet/>
      <dgm:spPr/>
      <dgm:t>
        <a:bodyPr/>
        <a:lstStyle/>
        <a:p>
          <a:endParaRPr lang="en-US"/>
        </a:p>
      </dgm:t>
    </dgm:pt>
    <dgm:pt modelId="{2C411152-5E6D-4F6A-84AA-D9F2BC0E8BD6}" type="sibTrans" cxnId="{3408DE9E-5FD6-4F2A-92BD-70FA479C411C}">
      <dgm:prSet/>
      <dgm:spPr/>
      <dgm:t>
        <a:bodyPr/>
        <a:lstStyle/>
        <a:p>
          <a:endParaRPr lang="en-US"/>
        </a:p>
      </dgm:t>
    </dgm:pt>
    <dgm:pt modelId="{8BE4F410-82C6-4232-B17A-816F6F7ACD2D}">
      <dgm:prSet phldrT="[Text]"/>
      <dgm:spPr/>
      <dgm:t>
        <a:bodyPr/>
        <a:lstStyle/>
        <a:p>
          <a:r>
            <a:rPr lang="en-US" sz="900" dirty="0"/>
            <a:t>Invasive Extraction</a:t>
          </a:r>
        </a:p>
      </dgm:t>
    </dgm:pt>
    <dgm:pt modelId="{F8EB6A05-1E05-4446-951A-EA53A02ABDF0}" type="sibTrans" cxnId="{A5D16281-453D-4126-BDF2-E414A8E96E8B}">
      <dgm:prSet/>
      <dgm:spPr/>
      <dgm:t>
        <a:bodyPr/>
        <a:lstStyle/>
        <a:p>
          <a:endParaRPr lang="en-US"/>
        </a:p>
      </dgm:t>
    </dgm:pt>
    <dgm:pt modelId="{F5C3D067-3B2D-454B-9AE5-789B65AED26C}" type="parTrans" cxnId="{A5D16281-453D-4126-BDF2-E414A8E96E8B}">
      <dgm:prSet/>
      <dgm:spPr/>
      <dgm:t>
        <a:bodyPr/>
        <a:lstStyle/>
        <a:p>
          <a:endParaRPr lang="en-US"/>
        </a:p>
      </dgm:t>
    </dgm:pt>
    <dgm:pt modelId="{F5A51DA6-17C7-4D6D-B05E-527895932E66}">
      <dgm:prSet phldrT="[Text]"/>
      <dgm:spPr/>
      <dgm:t>
        <a:bodyPr/>
        <a:lstStyle/>
        <a:p>
          <a:r>
            <a:rPr lang="en-US" sz="900" dirty="0"/>
            <a:t>Organic Solvents</a:t>
          </a:r>
        </a:p>
      </dgm:t>
    </dgm:pt>
    <dgm:pt modelId="{E9E319EB-5633-4F9C-853D-D49E83CBE456}" type="sibTrans" cxnId="{EEB311F4-A2EE-41BC-86FA-4D44DA9D8065}">
      <dgm:prSet/>
      <dgm:spPr/>
      <dgm:t>
        <a:bodyPr/>
        <a:lstStyle/>
        <a:p>
          <a:endParaRPr lang="en-US"/>
        </a:p>
      </dgm:t>
    </dgm:pt>
    <dgm:pt modelId="{5753692F-BB9B-44BB-A437-941BA9D42234}" type="parTrans" cxnId="{EEB311F4-A2EE-41BC-86FA-4D44DA9D8065}">
      <dgm:prSet/>
      <dgm:spPr/>
      <dgm:t>
        <a:bodyPr/>
        <a:lstStyle/>
        <a:p>
          <a:endParaRPr lang="en-US"/>
        </a:p>
      </dgm:t>
    </dgm:pt>
    <dgm:pt modelId="{83537B3A-631C-40A1-B888-FA91CDE76F1F}" type="pres">
      <dgm:prSet presAssocID="{3320CF15-A42D-4BFA-B535-91C5722DFC92}" presName="CompostProcess" presStyleCnt="0">
        <dgm:presLayoutVars>
          <dgm:dir/>
          <dgm:resizeHandles val="exact"/>
        </dgm:presLayoutVars>
      </dgm:prSet>
      <dgm:spPr/>
      <dgm:t>
        <a:bodyPr/>
        <a:lstStyle/>
        <a:p>
          <a:endParaRPr lang="en-US"/>
        </a:p>
      </dgm:t>
    </dgm:pt>
    <dgm:pt modelId="{8731CF6A-AAB3-4311-94F5-0733D678F3C1}" type="pres">
      <dgm:prSet presAssocID="{3320CF15-A42D-4BFA-B535-91C5722DFC92}" presName="arrow" presStyleLbl="bgShp" presStyleIdx="0" presStyleCnt="1"/>
      <dgm:spPr/>
    </dgm:pt>
    <dgm:pt modelId="{DDCF7B49-2EFC-4AF0-9615-BE1C03A247D4}" type="pres">
      <dgm:prSet presAssocID="{3320CF15-A42D-4BFA-B535-91C5722DFC92}" presName="linearProcess" presStyleCnt="0"/>
      <dgm:spPr/>
    </dgm:pt>
    <dgm:pt modelId="{0892B8EA-8568-4545-B3CE-273862AC0250}" type="pres">
      <dgm:prSet presAssocID="{0B1840D0-0433-47F0-88FE-51041AD0B7BE}" presName="textNode" presStyleLbl="node1" presStyleIdx="0" presStyleCnt="3">
        <dgm:presLayoutVars>
          <dgm:bulletEnabled val="1"/>
        </dgm:presLayoutVars>
      </dgm:prSet>
      <dgm:spPr/>
      <dgm:t>
        <a:bodyPr/>
        <a:lstStyle/>
        <a:p>
          <a:endParaRPr lang="en-US"/>
        </a:p>
      </dgm:t>
    </dgm:pt>
    <dgm:pt modelId="{1242A59C-5A0D-434B-B8FD-47602D7A89C6}" type="pres">
      <dgm:prSet presAssocID="{BEE25491-A5EE-4A2A-BA34-82EBEAF1B8BA}" presName="sibTrans" presStyleCnt="0"/>
      <dgm:spPr/>
    </dgm:pt>
    <dgm:pt modelId="{CE1ABA6C-0CEE-4AEF-BA88-8195F2CE82E1}" type="pres">
      <dgm:prSet presAssocID="{FAA0AD02-5902-42A6-9128-AF6C12BC73D0}" presName="textNode" presStyleLbl="node1" presStyleIdx="1" presStyleCnt="3">
        <dgm:presLayoutVars>
          <dgm:bulletEnabled val="1"/>
        </dgm:presLayoutVars>
      </dgm:prSet>
      <dgm:spPr/>
      <dgm:t>
        <a:bodyPr/>
        <a:lstStyle/>
        <a:p>
          <a:endParaRPr lang="en-US"/>
        </a:p>
      </dgm:t>
    </dgm:pt>
    <dgm:pt modelId="{DE94AF7C-33D4-486B-ABFA-087F1A030C48}" type="pres">
      <dgm:prSet presAssocID="{41EBF8EE-AC07-4528-ACE6-F67EB13A6EE6}" presName="sibTrans" presStyleCnt="0"/>
      <dgm:spPr/>
    </dgm:pt>
    <dgm:pt modelId="{7FE52C5A-FE24-436A-8629-D0F56F00DCE7}" type="pres">
      <dgm:prSet presAssocID="{53C72A7C-CFCF-4348-8E43-861BEA38444A}" presName="textNode" presStyleLbl="node1" presStyleIdx="2" presStyleCnt="3">
        <dgm:presLayoutVars>
          <dgm:bulletEnabled val="1"/>
        </dgm:presLayoutVars>
      </dgm:prSet>
      <dgm:spPr/>
      <dgm:t>
        <a:bodyPr/>
        <a:lstStyle/>
        <a:p>
          <a:endParaRPr lang="en-US"/>
        </a:p>
      </dgm:t>
    </dgm:pt>
  </dgm:ptLst>
  <dgm:cxnLst>
    <dgm:cxn modelId="{0A218150-DB5C-44C2-B38C-0E98FFE10D24}" type="presOf" srcId="{53C72A7C-CFCF-4348-8E43-861BEA38444A}" destId="{7FE52C5A-FE24-436A-8629-D0F56F00DCE7}" srcOrd="0" destOrd="0" presId="urn:microsoft.com/office/officeart/2005/8/layout/hProcess9"/>
    <dgm:cxn modelId="{A5D16281-453D-4126-BDF2-E414A8E96E8B}" srcId="{53C72A7C-CFCF-4348-8E43-861BEA38444A}" destId="{8BE4F410-82C6-4232-B17A-816F6F7ACD2D}" srcOrd="1" destOrd="0" parTransId="{F5C3D067-3B2D-454B-9AE5-789B65AED26C}" sibTransId="{F8EB6A05-1E05-4446-951A-EA53A02ABDF0}"/>
    <dgm:cxn modelId="{4093BEB8-7326-4CE3-A394-7620384926B9}" srcId="{FAA0AD02-5902-42A6-9128-AF6C12BC73D0}" destId="{60F11AAC-5E7F-4654-9F1D-C50CD4A6093A}" srcOrd="1" destOrd="0" parTransId="{1D811FDC-61EB-46A8-8B23-B9CC0FCD0D19}" sibTransId="{78AE9D96-03C3-4196-AF05-95DA273FE230}"/>
    <dgm:cxn modelId="{47F72A3D-979B-4E97-95DB-EFD7C53F452D}" type="presOf" srcId="{9695C7A2-A842-40F9-9EB6-5ED65915E474}" destId="{CE1ABA6C-0CEE-4AEF-BA88-8195F2CE82E1}" srcOrd="0" destOrd="1" presId="urn:microsoft.com/office/officeart/2005/8/layout/hProcess9"/>
    <dgm:cxn modelId="{EEB311F4-A2EE-41BC-86FA-4D44DA9D8065}" srcId="{53C72A7C-CFCF-4348-8E43-861BEA38444A}" destId="{F5A51DA6-17C7-4D6D-B05E-527895932E66}" srcOrd="0" destOrd="0" parTransId="{5753692F-BB9B-44BB-A437-941BA9D42234}" sibTransId="{E9E319EB-5633-4F9C-853D-D49E83CBE456}"/>
    <dgm:cxn modelId="{B430F095-A127-4B75-A982-D4D0708E36DC}" type="presOf" srcId="{D34DB29F-EC04-4050-A1DA-9F7C0F16D409}" destId="{0892B8EA-8568-4545-B3CE-273862AC0250}" srcOrd="0" destOrd="3" presId="urn:microsoft.com/office/officeart/2005/8/layout/hProcess9"/>
    <dgm:cxn modelId="{89E4BC90-1950-4F00-9E84-471D9BBD69E8}" srcId="{3320CF15-A42D-4BFA-B535-91C5722DFC92}" destId="{FAA0AD02-5902-42A6-9128-AF6C12BC73D0}" srcOrd="1" destOrd="0" parTransId="{F9944245-0DCF-4EA1-823A-0EA9C415CC8D}" sibTransId="{41EBF8EE-AC07-4528-ACE6-F67EB13A6EE6}"/>
    <dgm:cxn modelId="{FF15407A-CBBE-407A-B276-4343853FFE8D}" srcId="{0B1840D0-0433-47F0-88FE-51041AD0B7BE}" destId="{6523E33F-8CA8-4ACB-A54D-545ACD13EBFC}" srcOrd="1" destOrd="0" parTransId="{44F190FB-1C56-4068-AED1-F636750CC208}" sibTransId="{AA9E8279-A746-4F79-BC43-EF91244B6F0F}"/>
    <dgm:cxn modelId="{A232F7E7-4F83-44F7-99A9-AFA3C0D900FF}" srcId="{FAA0AD02-5902-42A6-9128-AF6C12BC73D0}" destId="{9695C7A2-A842-40F9-9EB6-5ED65915E474}" srcOrd="0" destOrd="0" parTransId="{F314A259-6EEE-4371-A30A-965D234AAE5E}" sibTransId="{7E0E1AB0-6D54-4BB3-9BE4-F8B273A3AA73}"/>
    <dgm:cxn modelId="{810BDC71-AC18-495D-8E85-9B5B76DA0236}" type="presOf" srcId="{7FEA9353-C763-4C83-9AC8-507F840D6148}" destId="{0892B8EA-8568-4545-B3CE-273862AC0250}" srcOrd="0" destOrd="1" presId="urn:microsoft.com/office/officeart/2005/8/layout/hProcess9"/>
    <dgm:cxn modelId="{3408DE9E-5FD6-4F2A-92BD-70FA479C411C}" srcId="{0B1840D0-0433-47F0-88FE-51041AD0B7BE}" destId="{D34DB29F-EC04-4050-A1DA-9F7C0F16D409}" srcOrd="2" destOrd="0" parTransId="{82713917-2870-4C0B-9378-64D2372E3C9D}" sibTransId="{2C411152-5E6D-4F6A-84AA-D9F2BC0E8BD6}"/>
    <dgm:cxn modelId="{BEE25E32-F1B5-4B9C-AC19-150772F17D69}" srcId="{0B1840D0-0433-47F0-88FE-51041AD0B7BE}" destId="{7FEA9353-C763-4C83-9AC8-507F840D6148}" srcOrd="0" destOrd="0" parTransId="{AB76DDED-051B-4F4A-AE67-9E11A6AA912A}" sibTransId="{A981A8CA-ECFD-4FE2-B7F1-000424580AF1}"/>
    <dgm:cxn modelId="{395A48AE-338E-4D7C-BDB2-8489B176FC58}" srcId="{3320CF15-A42D-4BFA-B535-91C5722DFC92}" destId="{0B1840D0-0433-47F0-88FE-51041AD0B7BE}" srcOrd="0" destOrd="0" parTransId="{53E86719-7B18-47F9-B4C8-E0CE40C3BDA4}" sibTransId="{BEE25491-A5EE-4A2A-BA34-82EBEAF1B8BA}"/>
    <dgm:cxn modelId="{D7FAE3A6-9456-412D-9F4C-0A4A43AC5E7A}" type="presOf" srcId="{6523E33F-8CA8-4ACB-A54D-545ACD13EBFC}" destId="{0892B8EA-8568-4545-B3CE-273862AC0250}" srcOrd="0" destOrd="2" presId="urn:microsoft.com/office/officeart/2005/8/layout/hProcess9"/>
    <dgm:cxn modelId="{31BCBFB2-6724-4638-88B4-BB01BE9387AE}" type="presOf" srcId="{8BE4F410-82C6-4232-B17A-816F6F7ACD2D}" destId="{7FE52C5A-FE24-436A-8629-D0F56F00DCE7}" srcOrd="0" destOrd="2" presId="urn:microsoft.com/office/officeart/2005/8/layout/hProcess9"/>
    <dgm:cxn modelId="{6E74E023-67F5-433A-87FE-64D5BA7DB4EE}" type="presOf" srcId="{3320CF15-A42D-4BFA-B535-91C5722DFC92}" destId="{83537B3A-631C-40A1-B888-FA91CDE76F1F}" srcOrd="0" destOrd="0" presId="urn:microsoft.com/office/officeart/2005/8/layout/hProcess9"/>
    <dgm:cxn modelId="{CB2D6D3D-0D6A-4C9A-90CC-BCC32CCE4086}" type="presOf" srcId="{0B1840D0-0433-47F0-88FE-51041AD0B7BE}" destId="{0892B8EA-8568-4545-B3CE-273862AC0250}" srcOrd="0" destOrd="0" presId="urn:microsoft.com/office/officeart/2005/8/layout/hProcess9"/>
    <dgm:cxn modelId="{22971F41-25D3-4D9C-B7C3-53FE56EA0631}" type="presOf" srcId="{F5A51DA6-17C7-4D6D-B05E-527895932E66}" destId="{7FE52C5A-FE24-436A-8629-D0F56F00DCE7}" srcOrd="0" destOrd="1" presId="urn:microsoft.com/office/officeart/2005/8/layout/hProcess9"/>
    <dgm:cxn modelId="{85AA4803-5666-4CAF-8A04-467F0B6E7958}" type="presOf" srcId="{FAA0AD02-5902-42A6-9128-AF6C12BC73D0}" destId="{CE1ABA6C-0CEE-4AEF-BA88-8195F2CE82E1}" srcOrd="0" destOrd="0" presId="urn:microsoft.com/office/officeart/2005/8/layout/hProcess9"/>
    <dgm:cxn modelId="{73D2AAF0-2994-4051-B626-BB1F6FB20C34}" srcId="{3320CF15-A42D-4BFA-B535-91C5722DFC92}" destId="{53C72A7C-CFCF-4348-8E43-861BEA38444A}" srcOrd="2" destOrd="0" parTransId="{B6E00D99-AD4C-43A3-8106-4D0BABA18D50}" sibTransId="{0C5136E9-59D2-4732-A268-E1FDC831D870}"/>
    <dgm:cxn modelId="{76716CE7-7AAC-4AC1-A28D-D701F087D243}" type="presOf" srcId="{60F11AAC-5E7F-4654-9F1D-C50CD4A6093A}" destId="{CE1ABA6C-0CEE-4AEF-BA88-8195F2CE82E1}" srcOrd="0" destOrd="2" presId="urn:microsoft.com/office/officeart/2005/8/layout/hProcess9"/>
    <dgm:cxn modelId="{8CC38880-ED4C-4292-BF20-078633B4A6FD}" type="presParOf" srcId="{83537B3A-631C-40A1-B888-FA91CDE76F1F}" destId="{8731CF6A-AAB3-4311-94F5-0733D678F3C1}" srcOrd="0" destOrd="0" presId="urn:microsoft.com/office/officeart/2005/8/layout/hProcess9"/>
    <dgm:cxn modelId="{5B6CB1EF-926A-4B21-A71C-E0034FEBDEA0}" type="presParOf" srcId="{83537B3A-631C-40A1-B888-FA91CDE76F1F}" destId="{DDCF7B49-2EFC-4AF0-9615-BE1C03A247D4}" srcOrd="1" destOrd="0" presId="urn:microsoft.com/office/officeart/2005/8/layout/hProcess9"/>
    <dgm:cxn modelId="{5A1522AC-82D3-4896-BB68-1D93E8718D83}" type="presParOf" srcId="{DDCF7B49-2EFC-4AF0-9615-BE1C03A247D4}" destId="{0892B8EA-8568-4545-B3CE-273862AC0250}" srcOrd="0" destOrd="0" presId="urn:microsoft.com/office/officeart/2005/8/layout/hProcess9"/>
    <dgm:cxn modelId="{CE140B41-2D32-45D6-B80A-49E9876730CB}" type="presParOf" srcId="{DDCF7B49-2EFC-4AF0-9615-BE1C03A247D4}" destId="{1242A59C-5A0D-434B-B8FD-47602D7A89C6}" srcOrd="1" destOrd="0" presId="urn:microsoft.com/office/officeart/2005/8/layout/hProcess9"/>
    <dgm:cxn modelId="{C5BC5FF1-3468-415E-9BD7-E8F28B3FD11D}" type="presParOf" srcId="{DDCF7B49-2EFC-4AF0-9615-BE1C03A247D4}" destId="{CE1ABA6C-0CEE-4AEF-BA88-8195F2CE82E1}" srcOrd="2" destOrd="0" presId="urn:microsoft.com/office/officeart/2005/8/layout/hProcess9"/>
    <dgm:cxn modelId="{08C84C87-2E01-4AF0-9A3B-1CC2561A2A0E}" type="presParOf" srcId="{DDCF7B49-2EFC-4AF0-9615-BE1C03A247D4}" destId="{DE94AF7C-33D4-486B-ABFA-087F1A030C48}" srcOrd="3" destOrd="0" presId="urn:microsoft.com/office/officeart/2005/8/layout/hProcess9"/>
    <dgm:cxn modelId="{97BB1AEB-497B-4F5C-BDDE-D21A1A577C7E}" type="presParOf" srcId="{DDCF7B49-2EFC-4AF0-9615-BE1C03A247D4}" destId="{7FE52C5A-FE24-436A-8629-D0F56F00DCE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20CF15-A42D-4BFA-B535-91C5722DFC92}"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0B1840D0-0433-47F0-88FE-51041AD0B7BE}">
      <dgm:prSet phldrT="[Text]" custT="1"/>
      <dgm:spPr/>
      <dgm:t>
        <a:bodyPr/>
        <a:lstStyle/>
        <a:p>
          <a:r>
            <a:rPr lang="en-US" sz="1400" dirty="0"/>
            <a:t>Fractionation</a:t>
          </a:r>
        </a:p>
      </dgm:t>
    </dgm:pt>
    <dgm:pt modelId="{53E86719-7B18-47F9-B4C8-E0CE40C3BDA4}" type="parTrans" cxnId="{395A48AE-338E-4D7C-BDB2-8489B176FC58}">
      <dgm:prSet/>
      <dgm:spPr/>
      <dgm:t>
        <a:bodyPr/>
        <a:lstStyle/>
        <a:p>
          <a:endParaRPr lang="en-US"/>
        </a:p>
      </dgm:t>
    </dgm:pt>
    <dgm:pt modelId="{BEE25491-A5EE-4A2A-BA34-82EBEAF1B8BA}" type="sibTrans" cxnId="{395A48AE-338E-4D7C-BDB2-8489B176FC58}">
      <dgm:prSet/>
      <dgm:spPr/>
      <dgm:t>
        <a:bodyPr/>
        <a:lstStyle/>
        <a:p>
          <a:endParaRPr lang="en-US"/>
        </a:p>
      </dgm:t>
    </dgm:pt>
    <dgm:pt modelId="{7FEA9353-C763-4C83-9AC8-507F840D6148}">
      <dgm:prSet phldrT="[Text]"/>
      <dgm:spPr/>
      <dgm:t>
        <a:bodyPr/>
        <a:lstStyle/>
        <a:p>
          <a:r>
            <a:rPr lang="en-US" sz="1000" dirty="0"/>
            <a:t>Molecular Networking</a:t>
          </a:r>
        </a:p>
      </dgm:t>
    </dgm:pt>
    <dgm:pt modelId="{AB76DDED-051B-4F4A-AE67-9E11A6AA912A}" type="parTrans" cxnId="{BEE25E32-F1B5-4B9C-AC19-150772F17D69}">
      <dgm:prSet/>
      <dgm:spPr/>
      <dgm:t>
        <a:bodyPr/>
        <a:lstStyle/>
        <a:p>
          <a:endParaRPr lang="en-US"/>
        </a:p>
      </dgm:t>
    </dgm:pt>
    <dgm:pt modelId="{A981A8CA-ECFD-4FE2-B7F1-000424580AF1}" type="sibTrans" cxnId="{BEE25E32-F1B5-4B9C-AC19-150772F17D69}">
      <dgm:prSet/>
      <dgm:spPr/>
      <dgm:t>
        <a:bodyPr/>
        <a:lstStyle/>
        <a:p>
          <a:endParaRPr lang="en-US"/>
        </a:p>
      </dgm:t>
    </dgm:pt>
    <dgm:pt modelId="{6523E33F-8CA8-4ACB-A54D-545ACD13EBFC}">
      <dgm:prSet phldrT="[Text]"/>
      <dgm:spPr/>
      <dgm:t>
        <a:bodyPr/>
        <a:lstStyle/>
        <a:p>
          <a:r>
            <a:rPr lang="en-US" sz="1000" dirty="0"/>
            <a:t>Proton NMR</a:t>
          </a:r>
        </a:p>
      </dgm:t>
    </dgm:pt>
    <dgm:pt modelId="{44F190FB-1C56-4068-AED1-F636750CC208}" type="parTrans" cxnId="{FF15407A-CBBE-407A-B276-4343853FFE8D}">
      <dgm:prSet/>
      <dgm:spPr/>
      <dgm:t>
        <a:bodyPr/>
        <a:lstStyle/>
        <a:p>
          <a:endParaRPr lang="en-US"/>
        </a:p>
      </dgm:t>
    </dgm:pt>
    <dgm:pt modelId="{AA9E8279-A746-4F79-BC43-EF91244B6F0F}" type="sibTrans" cxnId="{FF15407A-CBBE-407A-B276-4343853FFE8D}">
      <dgm:prSet/>
      <dgm:spPr/>
      <dgm:t>
        <a:bodyPr/>
        <a:lstStyle/>
        <a:p>
          <a:endParaRPr lang="en-US"/>
        </a:p>
      </dgm:t>
    </dgm:pt>
    <dgm:pt modelId="{FAA0AD02-5902-42A6-9128-AF6C12BC73D0}">
      <dgm:prSet phldrT="[Text]" custT="1"/>
      <dgm:spPr/>
      <dgm:t>
        <a:bodyPr/>
        <a:lstStyle/>
        <a:p>
          <a:r>
            <a:rPr lang="en-US" sz="1400" dirty="0"/>
            <a:t>Purification</a:t>
          </a:r>
        </a:p>
      </dgm:t>
    </dgm:pt>
    <dgm:pt modelId="{F9944245-0DCF-4EA1-823A-0EA9C415CC8D}" type="parTrans" cxnId="{89E4BC90-1950-4F00-9E84-471D9BBD69E8}">
      <dgm:prSet/>
      <dgm:spPr/>
      <dgm:t>
        <a:bodyPr/>
        <a:lstStyle/>
        <a:p>
          <a:endParaRPr lang="en-US"/>
        </a:p>
      </dgm:t>
    </dgm:pt>
    <dgm:pt modelId="{41EBF8EE-AC07-4528-ACE6-F67EB13A6EE6}" type="sibTrans" cxnId="{89E4BC90-1950-4F00-9E84-471D9BBD69E8}">
      <dgm:prSet/>
      <dgm:spPr/>
      <dgm:t>
        <a:bodyPr/>
        <a:lstStyle/>
        <a:p>
          <a:endParaRPr lang="en-US"/>
        </a:p>
      </dgm:t>
    </dgm:pt>
    <dgm:pt modelId="{9695C7A2-A842-40F9-9EB6-5ED65915E474}">
      <dgm:prSet phldrT="[Text]" custT="1"/>
      <dgm:spPr/>
      <dgm:t>
        <a:bodyPr/>
        <a:lstStyle/>
        <a:p>
          <a:r>
            <a:rPr lang="en-US" sz="1100" dirty="0"/>
            <a:t>Recrystallization</a:t>
          </a:r>
        </a:p>
      </dgm:t>
    </dgm:pt>
    <dgm:pt modelId="{F314A259-6EEE-4371-A30A-965D234AAE5E}" type="parTrans" cxnId="{A232F7E7-4F83-44F7-99A9-AFA3C0D900FF}">
      <dgm:prSet/>
      <dgm:spPr/>
      <dgm:t>
        <a:bodyPr/>
        <a:lstStyle/>
        <a:p>
          <a:endParaRPr lang="en-US"/>
        </a:p>
      </dgm:t>
    </dgm:pt>
    <dgm:pt modelId="{7E0E1AB0-6D54-4BB3-9BE4-F8B273A3AA73}" type="sibTrans" cxnId="{A232F7E7-4F83-44F7-99A9-AFA3C0D900FF}">
      <dgm:prSet/>
      <dgm:spPr/>
      <dgm:t>
        <a:bodyPr/>
        <a:lstStyle/>
        <a:p>
          <a:endParaRPr lang="en-US"/>
        </a:p>
      </dgm:t>
    </dgm:pt>
    <dgm:pt modelId="{60F11AAC-5E7F-4654-9F1D-C50CD4A6093A}">
      <dgm:prSet phldrT="[Text]" custT="1"/>
      <dgm:spPr/>
      <dgm:t>
        <a:bodyPr/>
        <a:lstStyle/>
        <a:p>
          <a:r>
            <a:rPr lang="en-US" sz="1100" dirty="0"/>
            <a:t>Chromatography</a:t>
          </a:r>
        </a:p>
      </dgm:t>
    </dgm:pt>
    <dgm:pt modelId="{1D811FDC-61EB-46A8-8B23-B9CC0FCD0D19}" type="parTrans" cxnId="{4093BEB8-7326-4CE3-A394-7620384926B9}">
      <dgm:prSet/>
      <dgm:spPr/>
      <dgm:t>
        <a:bodyPr/>
        <a:lstStyle/>
        <a:p>
          <a:endParaRPr lang="en-US"/>
        </a:p>
      </dgm:t>
    </dgm:pt>
    <dgm:pt modelId="{78AE9D96-03C3-4196-AF05-95DA273FE230}" type="sibTrans" cxnId="{4093BEB8-7326-4CE3-A394-7620384926B9}">
      <dgm:prSet/>
      <dgm:spPr/>
      <dgm:t>
        <a:bodyPr/>
        <a:lstStyle/>
        <a:p>
          <a:endParaRPr lang="en-US"/>
        </a:p>
      </dgm:t>
    </dgm:pt>
    <dgm:pt modelId="{53C72A7C-CFCF-4348-8E43-861BEA38444A}">
      <dgm:prSet phldrT="[Text]" custT="1"/>
      <dgm:spPr/>
      <dgm:t>
        <a:bodyPr/>
        <a:lstStyle/>
        <a:p>
          <a:r>
            <a:rPr lang="en-US" sz="1200" dirty="0"/>
            <a:t>Planar Structure Determination</a:t>
          </a:r>
        </a:p>
      </dgm:t>
    </dgm:pt>
    <dgm:pt modelId="{B6E00D99-AD4C-43A3-8106-4D0BABA18D50}" type="parTrans" cxnId="{73D2AAF0-2994-4051-B626-BB1F6FB20C34}">
      <dgm:prSet/>
      <dgm:spPr/>
      <dgm:t>
        <a:bodyPr/>
        <a:lstStyle/>
        <a:p>
          <a:endParaRPr lang="en-US"/>
        </a:p>
      </dgm:t>
    </dgm:pt>
    <dgm:pt modelId="{0C5136E9-59D2-4732-A268-E1FDC831D870}" type="sibTrans" cxnId="{73D2AAF0-2994-4051-B626-BB1F6FB20C34}">
      <dgm:prSet/>
      <dgm:spPr/>
      <dgm:t>
        <a:bodyPr/>
        <a:lstStyle/>
        <a:p>
          <a:endParaRPr lang="en-US"/>
        </a:p>
      </dgm:t>
    </dgm:pt>
    <dgm:pt modelId="{F5A51DA6-17C7-4D6D-B05E-527895932E66}">
      <dgm:prSet phldrT="[Text]" custT="1"/>
      <dgm:spPr/>
      <dgm:t>
        <a:bodyPr/>
        <a:lstStyle/>
        <a:p>
          <a:r>
            <a:rPr lang="en-US" sz="1100" dirty="0"/>
            <a:t>HRMS</a:t>
          </a:r>
        </a:p>
      </dgm:t>
    </dgm:pt>
    <dgm:pt modelId="{5753692F-BB9B-44BB-A437-941BA9D42234}" type="parTrans" cxnId="{EEB311F4-A2EE-41BC-86FA-4D44DA9D8065}">
      <dgm:prSet/>
      <dgm:spPr/>
      <dgm:t>
        <a:bodyPr/>
        <a:lstStyle/>
        <a:p>
          <a:endParaRPr lang="en-US"/>
        </a:p>
      </dgm:t>
    </dgm:pt>
    <dgm:pt modelId="{E9E319EB-5633-4F9C-853D-D49E83CBE456}" type="sibTrans" cxnId="{EEB311F4-A2EE-41BC-86FA-4D44DA9D8065}">
      <dgm:prSet/>
      <dgm:spPr/>
      <dgm:t>
        <a:bodyPr/>
        <a:lstStyle/>
        <a:p>
          <a:endParaRPr lang="en-US"/>
        </a:p>
      </dgm:t>
    </dgm:pt>
    <dgm:pt modelId="{8BE4F410-82C6-4232-B17A-816F6F7ACD2D}">
      <dgm:prSet phldrT="[Text]" custT="1"/>
      <dgm:spPr/>
      <dgm:t>
        <a:bodyPr/>
        <a:lstStyle/>
        <a:p>
          <a:r>
            <a:rPr lang="en-US" sz="1100" dirty="0"/>
            <a:t>2D NMR</a:t>
          </a:r>
        </a:p>
      </dgm:t>
    </dgm:pt>
    <dgm:pt modelId="{F5C3D067-3B2D-454B-9AE5-789B65AED26C}" type="parTrans" cxnId="{A5D16281-453D-4126-BDF2-E414A8E96E8B}">
      <dgm:prSet/>
      <dgm:spPr/>
      <dgm:t>
        <a:bodyPr/>
        <a:lstStyle/>
        <a:p>
          <a:endParaRPr lang="en-US"/>
        </a:p>
      </dgm:t>
    </dgm:pt>
    <dgm:pt modelId="{F8EB6A05-1E05-4446-951A-EA53A02ABDF0}" type="sibTrans" cxnId="{A5D16281-453D-4126-BDF2-E414A8E96E8B}">
      <dgm:prSet/>
      <dgm:spPr/>
      <dgm:t>
        <a:bodyPr/>
        <a:lstStyle/>
        <a:p>
          <a:endParaRPr lang="en-US"/>
        </a:p>
      </dgm:t>
    </dgm:pt>
    <dgm:pt modelId="{D34DB29F-EC04-4050-A1DA-9F7C0F16D409}">
      <dgm:prSet phldrT="[Text]"/>
      <dgm:spPr/>
      <dgm:t>
        <a:bodyPr/>
        <a:lstStyle/>
        <a:p>
          <a:r>
            <a:rPr lang="en-US" sz="1000" dirty="0"/>
            <a:t>1</a:t>
          </a:r>
          <a:r>
            <a:rPr lang="en-US" sz="1000" baseline="30000" dirty="0"/>
            <a:t>st</a:t>
          </a:r>
          <a:r>
            <a:rPr lang="en-US" sz="1000" dirty="0"/>
            <a:t> Round Bioassay</a:t>
          </a:r>
        </a:p>
      </dgm:t>
    </dgm:pt>
    <dgm:pt modelId="{82713917-2870-4C0B-9378-64D2372E3C9D}" type="parTrans" cxnId="{3408DE9E-5FD6-4F2A-92BD-70FA479C411C}">
      <dgm:prSet/>
      <dgm:spPr/>
      <dgm:t>
        <a:bodyPr/>
        <a:lstStyle/>
        <a:p>
          <a:endParaRPr lang="en-US"/>
        </a:p>
      </dgm:t>
    </dgm:pt>
    <dgm:pt modelId="{2C411152-5E6D-4F6A-84AA-D9F2BC0E8BD6}" type="sibTrans" cxnId="{3408DE9E-5FD6-4F2A-92BD-70FA479C411C}">
      <dgm:prSet/>
      <dgm:spPr/>
      <dgm:t>
        <a:bodyPr/>
        <a:lstStyle/>
        <a:p>
          <a:endParaRPr lang="en-US"/>
        </a:p>
      </dgm:t>
    </dgm:pt>
    <dgm:pt modelId="{F0CF08F2-13D3-40AA-A45E-865B6C57A994}">
      <dgm:prSet phldrT="[Text]" custT="1"/>
      <dgm:spPr/>
      <dgm:t>
        <a:bodyPr/>
        <a:lstStyle/>
        <a:p>
          <a:r>
            <a:rPr lang="en-US" sz="1100" dirty="0"/>
            <a:t>IR and UV</a:t>
          </a:r>
        </a:p>
      </dgm:t>
    </dgm:pt>
    <dgm:pt modelId="{63086775-D0C4-49DA-B43C-3E1D370BCD90}" type="parTrans" cxnId="{623808E4-E0A5-4C2D-94C1-AC9CE014D2E6}">
      <dgm:prSet/>
      <dgm:spPr/>
      <dgm:t>
        <a:bodyPr/>
        <a:lstStyle/>
        <a:p>
          <a:endParaRPr lang="en-US"/>
        </a:p>
      </dgm:t>
    </dgm:pt>
    <dgm:pt modelId="{55D8627B-841A-4AD0-AA47-02CABA488413}" type="sibTrans" cxnId="{623808E4-E0A5-4C2D-94C1-AC9CE014D2E6}">
      <dgm:prSet/>
      <dgm:spPr/>
      <dgm:t>
        <a:bodyPr/>
        <a:lstStyle/>
        <a:p>
          <a:endParaRPr lang="en-US"/>
        </a:p>
      </dgm:t>
    </dgm:pt>
    <dgm:pt modelId="{DBCDDD30-1A33-49BB-ACF7-0A7894484062}" type="pres">
      <dgm:prSet presAssocID="{3320CF15-A42D-4BFA-B535-91C5722DFC92}" presName="CompostProcess" presStyleCnt="0">
        <dgm:presLayoutVars>
          <dgm:dir/>
          <dgm:resizeHandles val="exact"/>
        </dgm:presLayoutVars>
      </dgm:prSet>
      <dgm:spPr/>
      <dgm:t>
        <a:bodyPr/>
        <a:lstStyle/>
        <a:p>
          <a:endParaRPr lang="en-US"/>
        </a:p>
      </dgm:t>
    </dgm:pt>
    <dgm:pt modelId="{B7B8875E-5458-4456-BC07-3DABC215B5E3}" type="pres">
      <dgm:prSet presAssocID="{3320CF15-A42D-4BFA-B535-91C5722DFC92}" presName="arrow" presStyleLbl="bgShp" presStyleIdx="0" presStyleCnt="1"/>
      <dgm:spPr/>
    </dgm:pt>
    <dgm:pt modelId="{47E52603-704E-430A-825C-AC01E7B2766C}" type="pres">
      <dgm:prSet presAssocID="{3320CF15-A42D-4BFA-B535-91C5722DFC92}" presName="linearProcess" presStyleCnt="0"/>
      <dgm:spPr/>
    </dgm:pt>
    <dgm:pt modelId="{A1EE914F-719B-4B10-8767-CE9A08073081}" type="pres">
      <dgm:prSet presAssocID="{0B1840D0-0433-47F0-88FE-51041AD0B7BE}" presName="textNode" presStyleLbl="node1" presStyleIdx="0" presStyleCnt="3">
        <dgm:presLayoutVars>
          <dgm:bulletEnabled val="1"/>
        </dgm:presLayoutVars>
      </dgm:prSet>
      <dgm:spPr/>
      <dgm:t>
        <a:bodyPr/>
        <a:lstStyle/>
        <a:p>
          <a:endParaRPr lang="en-US"/>
        </a:p>
      </dgm:t>
    </dgm:pt>
    <dgm:pt modelId="{A2A4A6ED-5231-4C5E-948B-373463D98208}" type="pres">
      <dgm:prSet presAssocID="{BEE25491-A5EE-4A2A-BA34-82EBEAF1B8BA}" presName="sibTrans" presStyleCnt="0"/>
      <dgm:spPr/>
    </dgm:pt>
    <dgm:pt modelId="{46AED5D0-E9F3-45D9-8EB5-7DDD44F89960}" type="pres">
      <dgm:prSet presAssocID="{FAA0AD02-5902-42A6-9128-AF6C12BC73D0}" presName="textNode" presStyleLbl="node1" presStyleIdx="1" presStyleCnt="3">
        <dgm:presLayoutVars>
          <dgm:bulletEnabled val="1"/>
        </dgm:presLayoutVars>
      </dgm:prSet>
      <dgm:spPr/>
      <dgm:t>
        <a:bodyPr/>
        <a:lstStyle/>
        <a:p>
          <a:endParaRPr lang="en-US"/>
        </a:p>
      </dgm:t>
    </dgm:pt>
    <dgm:pt modelId="{149DB824-C7FD-4B77-93C6-D574DC8F3920}" type="pres">
      <dgm:prSet presAssocID="{41EBF8EE-AC07-4528-ACE6-F67EB13A6EE6}" presName="sibTrans" presStyleCnt="0"/>
      <dgm:spPr/>
    </dgm:pt>
    <dgm:pt modelId="{8FED82AC-DC33-4ABE-8B2D-8A9E21DDD489}" type="pres">
      <dgm:prSet presAssocID="{53C72A7C-CFCF-4348-8E43-861BEA38444A}" presName="textNode" presStyleLbl="node1" presStyleIdx="2" presStyleCnt="3" custScaleY="109375">
        <dgm:presLayoutVars>
          <dgm:bulletEnabled val="1"/>
        </dgm:presLayoutVars>
      </dgm:prSet>
      <dgm:spPr/>
      <dgm:t>
        <a:bodyPr/>
        <a:lstStyle/>
        <a:p>
          <a:endParaRPr lang="en-US"/>
        </a:p>
      </dgm:t>
    </dgm:pt>
  </dgm:ptLst>
  <dgm:cxnLst>
    <dgm:cxn modelId="{9F775D52-B62A-4D98-BF08-78AA46482580}" type="presOf" srcId="{9695C7A2-A842-40F9-9EB6-5ED65915E474}" destId="{46AED5D0-E9F3-45D9-8EB5-7DDD44F89960}" srcOrd="0" destOrd="1" presId="urn:microsoft.com/office/officeart/2005/8/layout/hProcess9"/>
    <dgm:cxn modelId="{4EDE5C8A-D0B0-4D86-8583-681DBE63AFDB}" type="presOf" srcId="{53C72A7C-CFCF-4348-8E43-861BEA38444A}" destId="{8FED82AC-DC33-4ABE-8B2D-8A9E21DDD489}" srcOrd="0" destOrd="0" presId="urn:microsoft.com/office/officeart/2005/8/layout/hProcess9"/>
    <dgm:cxn modelId="{A5D16281-453D-4126-BDF2-E414A8E96E8B}" srcId="{53C72A7C-CFCF-4348-8E43-861BEA38444A}" destId="{8BE4F410-82C6-4232-B17A-816F6F7ACD2D}" srcOrd="1" destOrd="0" parTransId="{F5C3D067-3B2D-454B-9AE5-789B65AED26C}" sibTransId="{F8EB6A05-1E05-4446-951A-EA53A02ABDF0}"/>
    <dgm:cxn modelId="{4093BEB8-7326-4CE3-A394-7620384926B9}" srcId="{FAA0AD02-5902-42A6-9128-AF6C12BC73D0}" destId="{60F11AAC-5E7F-4654-9F1D-C50CD4A6093A}" srcOrd="1" destOrd="0" parTransId="{1D811FDC-61EB-46A8-8B23-B9CC0FCD0D19}" sibTransId="{78AE9D96-03C3-4196-AF05-95DA273FE230}"/>
    <dgm:cxn modelId="{743C6BB4-93B4-49A2-A382-C744F3AC37DE}" type="presOf" srcId="{FAA0AD02-5902-42A6-9128-AF6C12BC73D0}" destId="{46AED5D0-E9F3-45D9-8EB5-7DDD44F89960}" srcOrd="0" destOrd="0" presId="urn:microsoft.com/office/officeart/2005/8/layout/hProcess9"/>
    <dgm:cxn modelId="{3B3D337E-9400-481D-BFC0-B403ECE33DD0}" type="presOf" srcId="{8BE4F410-82C6-4232-B17A-816F6F7ACD2D}" destId="{8FED82AC-DC33-4ABE-8B2D-8A9E21DDD489}" srcOrd="0" destOrd="2" presId="urn:microsoft.com/office/officeart/2005/8/layout/hProcess9"/>
    <dgm:cxn modelId="{EEB311F4-A2EE-41BC-86FA-4D44DA9D8065}" srcId="{53C72A7C-CFCF-4348-8E43-861BEA38444A}" destId="{F5A51DA6-17C7-4D6D-B05E-527895932E66}" srcOrd="0" destOrd="0" parTransId="{5753692F-BB9B-44BB-A437-941BA9D42234}" sibTransId="{E9E319EB-5633-4F9C-853D-D49E83CBE456}"/>
    <dgm:cxn modelId="{89E4BC90-1950-4F00-9E84-471D9BBD69E8}" srcId="{3320CF15-A42D-4BFA-B535-91C5722DFC92}" destId="{FAA0AD02-5902-42A6-9128-AF6C12BC73D0}" srcOrd="1" destOrd="0" parTransId="{F9944245-0DCF-4EA1-823A-0EA9C415CC8D}" sibTransId="{41EBF8EE-AC07-4528-ACE6-F67EB13A6EE6}"/>
    <dgm:cxn modelId="{FF15407A-CBBE-407A-B276-4343853FFE8D}" srcId="{0B1840D0-0433-47F0-88FE-51041AD0B7BE}" destId="{6523E33F-8CA8-4ACB-A54D-545ACD13EBFC}" srcOrd="1" destOrd="0" parTransId="{44F190FB-1C56-4068-AED1-F636750CC208}" sibTransId="{AA9E8279-A746-4F79-BC43-EF91244B6F0F}"/>
    <dgm:cxn modelId="{A232F7E7-4F83-44F7-99A9-AFA3C0D900FF}" srcId="{FAA0AD02-5902-42A6-9128-AF6C12BC73D0}" destId="{9695C7A2-A842-40F9-9EB6-5ED65915E474}" srcOrd="0" destOrd="0" parTransId="{F314A259-6EEE-4371-A30A-965D234AAE5E}" sibTransId="{7E0E1AB0-6D54-4BB3-9BE4-F8B273A3AA73}"/>
    <dgm:cxn modelId="{F3C4F8A9-2089-4783-BAA6-9FE178C6206A}" type="presOf" srcId="{6523E33F-8CA8-4ACB-A54D-545ACD13EBFC}" destId="{A1EE914F-719B-4B10-8767-CE9A08073081}" srcOrd="0" destOrd="2" presId="urn:microsoft.com/office/officeart/2005/8/layout/hProcess9"/>
    <dgm:cxn modelId="{3408DE9E-5FD6-4F2A-92BD-70FA479C411C}" srcId="{0B1840D0-0433-47F0-88FE-51041AD0B7BE}" destId="{D34DB29F-EC04-4050-A1DA-9F7C0F16D409}" srcOrd="2" destOrd="0" parTransId="{82713917-2870-4C0B-9378-64D2372E3C9D}" sibTransId="{2C411152-5E6D-4F6A-84AA-D9F2BC0E8BD6}"/>
    <dgm:cxn modelId="{BEE25E32-F1B5-4B9C-AC19-150772F17D69}" srcId="{0B1840D0-0433-47F0-88FE-51041AD0B7BE}" destId="{7FEA9353-C763-4C83-9AC8-507F840D6148}" srcOrd="0" destOrd="0" parTransId="{AB76DDED-051B-4F4A-AE67-9E11A6AA912A}" sibTransId="{A981A8CA-ECFD-4FE2-B7F1-000424580AF1}"/>
    <dgm:cxn modelId="{395A48AE-338E-4D7C-BDB2-8489B176FC58}" srcId="{3320CF15-A42D-4BFA-B535-91C5722DFC92}" destId="{0B1840D0-0433-47F0-88FE-51041AD0B7BE}" srcOrd="0" destOrd="0" parTransId="{53E86719-7B18-47F9-B4C8-E0CE40C3BDA4}" sibTransId="{BEE25491-A5EE-4A2A-BA34-82EBEAF1B8BA}"/>
    <dgm:cxn modelId="{9C0657AE-9A36-47DB-BA05-469FA75959BD}" type="presOf" srcId="{7FEA9353-C763-4C83-9AC8-507F840D6148}" destId="{A1EE914F-719B-4B10-8767-CE9A08073081}" srcOrd="0" destOrd="1" presId="urn:microsoft.com/office/officeart/2005/8/layout/hProcess9"/>
    <dgm:cxn modelId="{021594A6-ACF2-4101-AE2F-2AA6D559B177}" type="presOf" srcId="{60F11AAC-5E7F-4654-9F1D-C50CD4A6093A}" destId="{46AED5D0-E9F3-45D9-8EB5-7DDD44F89960}" srcOrd="0" destOrd="2" presId="urn:microsoft.com/office/officeart/2005/8/layout/hProcess9"/>
    <dgm:cxn modelId="{D40F327E-F4A0-479C-9B11-66F184F1645C}" type="presOf" srcId="{D34DB29F-EC04-4050-A1DA-9F7C0F16D409}" destId="{A1EE914F-719B-4B10-8767-CE9A08073081}" srcOrd="0" destOrd="3" presId="urn:microsoft.com/office/officeart/2005/8/layout/hProcess9"/>
    <dgm:cxn modelId="{E2FE1D93-F4FB-4389-A38A-E20FFABA16F1}" type="presOf" srcId="{F5A51DA6-17C7-4D6D-B05E-527895932E66}" destId="{8FED82AC-DC33-4ABE-8B2D-8A9E21DDD489}" srcOrd="0" destOrd="1" presId="urn:microsoft.com/office/officeart/2005/8/layout/hProcess9"/>
    <dgm:cxn modelId="{377A50E4-FB6D-47E9-A245-D2B2B887054E}" type="presOf" srcId="{0B1840D0-0433-47F0-88FE-51041AD0B7BE}" destId="{A1EE914F-719B-4B10-8767-CE9A08073081}" srcOrd="0" destOrd="0" presId="urn:microsoft.com/office/officeart/2005/8/layout/hProcess9"/>
    <dgm:cxn modelId="{813225D0-BC24-4500-A795-563BC7D14280}" type="presOf" srcId="{F0CF08F2-13D3-40AA-A45E-865B6C57A994}" destId="{8FED82AC-DC33-4ABE-8B2D-8A9E21DDD489}" srcOrd="0" destOrd="3" presId="urn:microsoft.com/office/officeart/2005/8/layout/hProcess9"/>
    <dgm:cxn modelId="{FCA9DDB6-E495-41C1-ACA5-9CB064C7298C}" type="presOf" srcId="{3320CF15-A42D-4BFA-B535-91C5722DFC92}" destId="{DBCDDD30-1A33-49BB-ACF7-0A7894484062}" srcOrd="0" destOrd="0" presId="urn:microsoft.com/office/officeart/2005/8/layout/hProcess9"/>
    <dgm:cxn modelId="{73D2AAF0-2994-4051-B626-BB1F6FB20C34}" srcId="{3320CF15-A42D-4BFA-B535-91C5722DFC92}" destId="{53C72A7C-CFCF-4348-8E43-861BEA38444A}" srcOrd="2" destOrd="0" parTransId="{B6E00D99-AD4C-43A3-8106-4D0BABA18D50}" sibTransId="{0C5136E9-59D2-4732-A268-E1FDC831D870}"/>
    <dgm:cxn modelId="{623808E4-E0A5-4C2D-94C1-AC9CE014D2E6}" srcId="{53C72A7C-CFCF-4348-8E43-861BEA38444A}" destId="{F0CF08F2-13D3-40AA-A45E-865B6C57A994}" srcOrd="2" destOrd="0" parTransId="{63086775-D0C4-49DA-B43C-3E1D370BCD90}" sibTransId="{55D8627B-841A-4AD0-AA47-02CABA488413}"/>
    <dgm:cxn modelId="{774B85B1-4B59-4878-AE12-525C2E9EFD59}" type="presParOf" srcId="{DBCDDD30-1A33-49BB-ACF7-0A7894484062}" destId="{B7B8875E-5458-4456-BC07-3DABC215B5E3}" srcOrd="0" destOrd="0" presId="urn:microsoft.com/office/officeart/2005/8/layout/hProcess9"/>
    <dgm:cxn modelId="{49700FB5-1599-4E6B-9469-19EB806ECF5D}" type="presParOf" srcId="{DBCDDD30-1A33-49BB-ACF7-0A7894484062}" destId="{47E52603-704E-430A-825C-AC01E7B2766C}" srcOrd="1" destOrd="0" presId="urn:microsoft.com/office/officeart/2005/8/layout/hProcess9"/>
    <dgm:cxn modelId="{4BA5DD70-7FBF-441F-A35B-ACD85195372F}" type="presParOf" srcId="{47E52603-704E-430A-825C-AC01E7B2766C}" destId="{A1EE914F-719B-4B10-8767-CE9A08073081}" srcOrd="0" destOrd="0" presId="urn:microsoft.com/office/officeart/2005/8/layout/hProcess9"/>
    <dgm:cxn modelId="{5E6CC066-9DEE-437C-8A8D-FAC371439301}" type="presParOf" srcId="{47E52603-704E-430A-825C-AC01E7B2766C}" destId="{A2A4A6ED-5231-4C5E-948B-373463D98208}" srcOrd="1" destOrd="0" presId="urn:microsoft.com/office/officeart/2005/8/layout/hProcess9"/>
    <dgm:cxn modelId="{3A25B396-B78F-45ED-8B89-AB26EAF12286}" type="presParOf" srcId="{47E52603-704E-430A-825C-AC01E7B2766C}" destId="{46AED5D0-E9F3-45D9-8EB5-7DDD44F89960}" srcOrd="2" destOrd="0" presId="urn:microsoft.com/office/officeart/2005/8/layout/hProcess9"/>
    <dgm:cxn modelId="{DB75DAE5-3BB7-4F74-95BB-D72BC6344EB9}" type="presParOf" srcId="{47E52603-704E-430A-825C-AC01E7B2766C}" destId="{149DB824-C7FD-4B77-93C6-D574DC8F3920}" srcOrd="3" destOrd="0" presId="urn:microsoft.com/office/officeart/2005/8/layout/hProcess9"/>
    <dgm:cxn modelId="{60F86EE4-4973-4D7E-8ED2-612A245CE92D}" type="presParOf" srcId="{47E52603-704E-430A-825C-AC01E7B2766C}" destId="{8FED82AC-DC33-4ABE-8B2D-8A9E21DDD489}"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20CF15-A42D-4BFA-B535-91C5722DFC92}"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0B1840D0-0433-47F0-88FE-51041AD0B7BE}">
      <dgm:prSet phldrT="[Text]" custT="1"/>
      <dgm:spPr/>
      <dgm:t>
        <a:bodyPr/>
        <a:lstStyle/>
        <a:p>
          <a:r>
            <a:rPr lang="en-US" sz="1400" dirty="0"/>
            <a:t>Absolute Stereochemistry Elucidation</a:t>
          </a:r>
        </a:p>
      </dgm:t>
    </dgm:pt>
    <dgm:pt modelId="{53E86719-7B18-47F9-B4C8-E0CE40C3BDA4}" type="parTrans" cxnId="{395A48AE-338E-4D7C-BDB2-8489B176FC58}">
      <dgm:prSet/>
      <dgm:spPr/>
      <dgm:t>
        <a:bodyPr/>
        <a:lstStyle/>
        <a:p>
          <a:endParaRPr lang="en-US"/>
        </a:p>
      </dgm:t>
    </dgm:pt>
    <dgm:pt modelId="{BEE25491-A5EE-4A2A-BA34-82EBEAF1B8BA}" type="sibTrans" cxnId="{395A48AE-338E-4D7C-BDB2-8489B176FC58}">
      <dgm:prSet/>
      <dgm:spPr/>
      <dgm:t>
        <a:bodyPr/>
        <a:lstStyle/>
        <a:p>
          <a:endParaRPr lang="en-US"/>
        </a:p>
      </dgm:t>
    </dgm:pt>
    <dgm:pt modelId="{7FEA9353-C763-4C83-9AC8-507F840D6148}">
      <dgm:prSet phldrT="[Text]" custT="1"/>
      <dgm:spPr/>
      <dgm:t>
        <a:bodyPr/>
        <a:lstStyle/>
        <a:p>
          <a:r>
            <a:rPr lang="en-US" sz="1100" dirty="0"/>
            <a:t>Circular Dichroism</a:t>
          </a:r>
        </a:p>
      </dgm:t>
    </dgm:pt>
    <dgm:pt modelId="{AB76DDED-051B-4F4A-AE67-9E11A6AA912A}" type="parTrans" cxnId="{BEE25E32-F1B5-4B9C-AC19-150772F17D69}">
      <dgm:prSet/>
      <dgm:spPr/>
      <dgm:t>
        <a:bodyPr/>
        <a:lstStyle/>
        <a:p>
          <a:endParaRPr lang="en-US"/>
        </a:p>
      </dgm:t>
    </dgm:pt>
    <dgm:pt modelId="{A981A8CA-ECFD-4FE2-B7F1-000424580AF1}" type="sibTrans" cxnId="{BEE25E32-F1B5-4B9C-AC19-150772F17D69}">
      <dgm:prSet/>
      <dgm:spPr/>
      <dgm:t>
        <a:bodyPr/>
        <a:lstStyle/>
        <a:p>
          <a:endParaRPr lang="en-US"/>
        </a:p>
      </dgm:t>
    </dgm:pt>
    <dgm:pt modelId="{6523E33F-8CA8-4ACB-A54D-545ACD13EBFC}">
      <dgm:prSet phldrT="[Text]" custT="1"/>
      <dgm:spPr/>
      <dgm:t>
        <a:bodyPr/>
        <a:lstStyle/>
        <a:p>
          <a:r>
            <a:rPr lang="en-US" sz="1100" dirty="0" err="1"/>
            <a:t>Marfey’s</a:t>
          </a:r>
          <a:r>
            <a:rPr lang="en-US" sz="1100" dirty="0"/>
            <a:t> Analysis</a:t>
          </a:r>
        </a:p>
      </dgm:t>
    </dgm:pt>
    <dgm:pt modelId="{44F190FB-1C56-4068-AED1-F636750CC208}" type="parTrans" cxnId="{FF15407A-CBBE-407A-B276-4343853FFE8D}">
      <dgm:prSet/>
      <dgm:spPr/>
      <dgm:t>
        <a:bodyPr/>
        <a:lstStyle/>
        <a:p>
          <a:endParaRPr lang="en-US"/>
        </a:p>
      </dgm:t>
    </dgm:pt>
    <dgm:pt modelId="{AA9E8279-A746-4F79-BC43-EF91244B6F0F}" type="sibTrans" cxnId="{FF15407A-CBBE-407A-B276-4343853FFE8D}">
      <dgm:prSet/>
      <dgm:spPr/>
      <dgm:t>
        <a:bodyPr/>
        <a:lstStyle/>
        <a:p>
          <a:endParaRPr lang="en-US"/>
        </a:p>
      </dgm:t>
    </dgm:pt>
    <dgm:pt modelId="{FAA0AD02-5902-42A6-9128-AF6C12BC73D0}">
      <dgm:prSet phldrT="[Text]" custT="1"/>
      <dgm:spPr/>
      <dgm:t>
        <a:bodyPr/>
        <a:lstStyle/>
        <a:p>
          <a:r>
            <a:rPr lang="en-US" sz="1400" dirty="0"/>
            <a:t>2</a:t>
          </a:r>
          <a:r>
            <a:rPr lang="en-US" sz="1400" baseline="30000" dirty="0"/>
            <a:t>nd</a:t>
          </a:r>
          <a:r>
            <a:rPr lang="en-US" sz="1400" dirty="0"/>
            <a:t> Bioassays</a:t>
          </a:r>
        </a:p>
      </dgm:t>
    </dgm:pt>
    <dgm:pt modelId="{F9944245-0DCF-4EA1-823A-0EA9C415CC8D}" type="parTrans" cxnId="{89E4BC90-1950-4F00-9E84-471D9BBD69E8}">
      <dgm:prSet/>
      <dgm:spPr/>
      <dgm:t>
        <a:bodyPr/>
        <a:lstStyle/>
        <a:p>
          <a:endParaRPr lang="en-US"/>
        </a:p>
      </dgm:t>
    </dgm:pt>
    <dgm:pt modelId="{41EBF8EE-AC07-4528-ACE6-F67EB13A6EE6}" type="sibTrans" cxnId="{89E4BC90-1950-4F00-9E84-471D9BBD69E8}">
      <dgm:prSet/>
      <dgm:spPr/>
      <dgm:t>
        <a:bodyPr/>
        <a:lstStyle/>
        <a:p>
          <a:endParaRPr lang="en-US"/>
        </a:p>
      </dgm:t>
    </dgm:pt>
    <dgm:pt modelId="{9695C7A2-A842-40F9-9EB6-5ED65915E474}">
      <dgm:prSet phldrT="[Text]" custT="1"/>
      <dgm:spPr/>
      <dgm:t>
        <a:bodyPr/>
        <a:lstStyle/>
        <a:p>
          <a:r>
            <a:rPr lang="en-US" sz="1200" dirty="0"/>
            <a:t>IC</a:t>
          </a:r>
          <a:r>
            <a:rPr lang="en-US" sz="1200" baseline="-25000" dirty="0"/>
            <a:t>50</a:t>
          </a:r>
          <a:endParaRPr lang="en-US" sz="1200" dirty="0"/>
        </a:p>
      </dgm:t>
    </dgm:pt>
    <dgm:pt modelId="{F314A259-6EEE-4371-A30A-965D234AAE5E}" type="parTrans" cxnId="{A232F7E7-4F83-44F7-99A9-AFA3C0D900FF}">
      <dgm:prSet/>
      <dgm:spPr/>
      <dgm:t>
        <a:bodyPr/>
        <a:lstStyle/>
        <a:p>
          <a:endParaRPr lang="en-US"/>
        </a:p>
      </dgm:t>
    </dgm:pt>
    <dgm:pt modelId="{7E0E1AB0-6D54-4BB3-9BE4-F8B273A3AA73}" type="sibTrans" cxnId="{A232F7E7-4F83-44F7-99A9-AFA3C0D900FF}">
      <dgm:prSet/>
      <dgm:spPr/>
      <dgm:t>
        <a:bodyPr/>
        <a:lstStyle/>
        <a:p>
          <a:endParaRPr lang="en-US"/>
        </a:p>
      </dgm:t>
    </dgm:pt>
    <dgm:pt modelId="{60F11AAC-5E7F-4654-9F1D-C50CD4A6093A}">
      <dgm:prSet phldrT="[Text]" custT="1"/>
      <dgm:spPr/>
      <dgm:t>
        <a:bodyPr/>
        <a:lstStyle/>
        <a:p>
          <a:r>
            <a:rPr lang="en-US" sz="1200" dirty="0"/>
            <a:t>SAR Study</a:t>
          </a:r>
        </a:p>
      </dgm:t>
    </dgm:pt>
    <dgm:pt modelId="{1D811FDC-61EB-46A8-8B23-B9CC0FCD0D19}" type="parTrans" cxnId="{4093BEB8-7326-4CE3-A394-7620384926B9}">
      <dgm:prSet/>
      <dgm:spPr/>
      <dgm:t>
        <a:bodyPr/>
        <a:lstStyle/>
        <a:p>
          <a:endParaRPr lang="en-US"/>
        </a:p>
      </dgm:t>
    </dgm:pt>
    <dgm:pt modelId="{78AE9D96-03C3-4196-AF05-95DA273FE230}" type="sibTrans" cxnId="{4093BEB8-7326-4CE3-A394-7620384926B9}">
      <dgm:prSet/>
      <dgm:spPr/>
      <dgm:t>
        <a:bodyPr/>
        <a:lstStyle/>
        <a:p>
          <a:endParaRPr lang="en-US"/>
        </a:p>
      </dgm:t>
    </dgm:pt>
    <dgm:pt modelId="{53C72A7C-CFCF-4348-8E43-861BEA38444A}">
      <dgm:prSet phldrT="[Text]"/>
      <dgm:spPr/>
      <dgm:t>
        <a:bodyPr/>
        <a:lstStyle/>
        <a:p>
          <a:r>
            <a:rPr lang="en-US" dirty="0"/>
            <a:t>Drug Leads</a:t>
          </a:r>
        </a:p>
      </dgm:t>
    </dgm:pt>
    <dgm:pt modelId="{B6E00D99-AD4C-43A3-8106-4D0BABA18D50}" type="parTrans" cxnId="{73D2AAF0-2994-4051-B626-BB1F6FB20C34}">
      <dgm:prSet/>
      <dgm:spPr/>
      <dgm:t>
        <a:bodyPr/>
        <a:lstStyle/>
        <a:p>
          <a:endParaRPr lang="en-US"/>
        </a:p>
      </dgm:t>
    </dgm:pt>
    <dgm:pt modelId="{0C5136E9-59D2-4732-A268-E1FDC831D870}" type="sibTrans" cxnId="{73D2AAF0-2994-4051-B626-BB1F6FB20C34}">
      <dgm:prSet/>
      <dgm:spPr/>
      <dgm:t>
        <a:bodyPr/>
        <a:lstStyle/>
        <a:p>
          <a:endParaRPr lang="en-US"/>
        </a:p>
      </dgm:t>
    </dgm:pt>
    <dgm:pt modelId="{175E2C12-5D12-4D97-BBD3-653DCA231115}">
      <dgm:prSet phldrT="[Text]" custT="1"/>
      <dgm:spPr/>
      <dgm:t>
        <a:bodyPr/>
        <a:lstStyle/>
        <a:p>
          <a:r>
            <a:rPr lang="en-US" sz="1100" dirty="0"/>
            <a:t>Chiral Auxiliary NMR</a:t>
          </a:r>
        </a:p>
      </dgm:t>
    </dgm:pt>
    <dgm:pt modelId="{7E69DA5C-1DFF-4AF1-A907-D9B61C2D5E09}" type="parTrans" cxnId="{F3EA5484-E47E-4A10-9849-8C1562A28D2A}">
      <dgm:prSet/>
      <dgm:spPr/>
      <dgm:t>
        <a:bodyPr/>
        <a:lstStyle/>
        <a:p>
          <a:endParaRPr lang="en-US"/>
        </a:p>
      </dgm:t>
    </dgm:pt>
    <dgm:pt modelId="{CE3DAB3D-7940-4C9B-9F67-665ACAFC4AB3}" type="sibTrans" cxnId="{F3EA5484-E47E-4A10-9849-8C1562A28D2A}">
      <dgm:prSet/>
      <dgm:spPr/>
      <dgm:t>
        <a:bodyPr/>
        <a:lstStyle/>
        <a:p>
          <a:endParaRPr lang="en-US"/>
        </a:p>
      </dgm:t>
    </dgm:pt>
    <dgm:pt modelId="{7032EC03-ABCA-49FF-B9CA-22238989CD80}">
      <dgm:prSet phldrT="[Text]" custT="1"/>
      <dgm:spPr/>
      <dgm:t>
        <a:bodyPr/>
        <a:lstStyle/>
        <a:p>
          <a:r>
            <a:rPr lang="en-US" sz="1200" dirty="0"/>
            <a:t>Mechanism</a:t>
          </a:r>
        </a:p>
      </dgm:t>
    </dgm:pt>
    <dgm:pt modelId="{54FD688D-8EE6-46F1-ACFF-8BB37CFD1919}" type="parTrans" cxnId="{DB6E9D4C-43E5-4E74-9892-CF74E592BF25}">
      <dgm:prSet/>
      <dgm:spPr/>
      <dgm:t>
        <a:bodyPr/>
        <a:lstStyle/>
        <a:p>
          <a:endParaRPr lang="en-US"/>
        </a:p>
      </dgm:t>
    </dgm:pt>
    <dgm:pt modelId="{D102FBBC-553C-4FC5-AC7C-8C32015FD6BB}" type="sibTrans" cxnId="{DB6E9D4C-43E5-4E74-9892-CF74E592BF25}">
      <dgm:prSet/>
      <dgm:spPr/>
      <dgm:t>
        <a:bodyPr/>
        <a:lstStyle/>
        <a:p>
          <a:endParaRPr lang="en-US"/>
        </a:p>
      </dgm:t>
    </dgm:pt>
    <dgm:pt modelId="{7A3B2C18-5BFF-4F09-A3EC-F23085483B8D}" type="pres">
      <dgm:prSet presAssocID="{3320CF15-A42D-4BFA-B535-91C5722DFC92}" presName="CompostProcess" presStyleCnt="0">
        <dgm:presLayoutVars>
          <dgm:dir/>
          <dgm:resizeHandles val="exact"/>
        </dgm:presLayoutVars>
      </dgm:prSet>
      <dgm:spPr/>
      <dgm:t>
        <a:bodyPr/>
        <a:lstStyle/>
        <a:p>
          <a:endParaRPr lang="en-US"/>
        </a:p>
      </dgm:t>
    </dgm:pt>
    <dgm:pt modelId="{7789AF6A-1D5A-46F3-8339-13D7FA2C7A7D}" type="pres">
      <dgm:prSet presAssocID="{3320CF15-A42D-4BFA-B535-91C5722DFC92}" presName="arrow" presStyleLbl="bgShp" presStyleIdx="0" presStyleCnt="1"/>
      <dgm:spPr/>
    </dgm:pt>
    <dgm:pt modelId="{94B619B9-9B0F-4F3E-89AC-F1075ECB7F1A}" type="pres">
      <dgm:prSet presAssocID="{3320CF15-A42D-4BFA-B535-91C5722DFC92}" presName="linearProcess" presStyleCnt="0"/>
      <dgm:spPr/>
    </dgm:pt>
    <dgm:pt modelId="{050F7F3E-91D1-43D3-831E-4A36DBBB2E50}" type="pres">
      <dgm:prSet presAssocID="{0B1840D0-0433-47F0-88FE-51041AD0B7BE}" presName="textNode" presStyleLbl="node1" presStyleIdx="0" presStyleCnt="3" custScaleX="102543" custScaleY="150000">
        <dgm:presLayoutVars>
          <dgm:bulletEnabled val="1"/>
        </dgm:presLayoutVars>
      </dgm:prSet>
      <dgm:spPr/>
      <dgm:t>
        <a:bodyPr/>
        <a:lstStyle/>
        <a:p>
          <a:endParaRPr lang="en-US"/>
        </a:p>
      </dgm:t>
    </dgm:pt>
    <dgm:pt modelId="{83C12A39-AEC7-4D53-97F3-0257D6E2E1A3}" type="pres">
      <dgm:prSet presAssocID="{BEE25491-A5EE-4A2A-BA34-82EBEAF1B8BA}" presName="sibTrans" presStyleCnt="0"/>
      <dgm:spPr/>
    </dgm:pt>
    <dgm:pt modelId="{45D11925-091D-4520-98D3-2B7407C99DA5}" type="pres">
      <dgm:prSet presAssocID="{FAA0AD02-5902-42A6-9128-AF6C12BC73D0}" presName="textNode" presStyleLbl="node1" presStyleIdx="1" presStyleCnt="3">
        <dgm:presLayoutVars>
          <dgm:bulletEnabled val="1"/>
        </dgm:presLayoutVars>
      </dgm:prSet>
      <dgm:spPr/>
      <dgm:t>
        <a:bodyPr/>
        <a:lstStyle/>
        <a:p>
          <a:endParaRPr lang="en-US"/>
        </a:p>
      </dgm:t>
    </dgm:pt>
    <dgm:pt modelId="{78CCA354-E54A-4247-A06B-47C9C0A558F3}" type="pres">
      <dgm:prSet presAssocID="{41EBF8EE-AC07-4528-ACE6-F67EB13A6EE6}" presName="sibTrans" presStyleCnt="0"/>
      <dgm:spPr/>
    </dgm:pt>
    <dgm:pt modelId="{0EA207D2-34EB-41F0-833A-A6D3FFB57DF2}" type="pres">
      <dgm:prSet presAssocID="{53C72A7C-CFCF-4348-8E43-861BEA38444A}" presName="textNode" presStyleLbl="node1" presStyleIdx="2" presStyleCnt="3">
        <dgm:presLayoutVars>
          <dgm:bulletEnabled val="1"/>
        </dgm:presLayoutVars>
      </dgm:prSet>
      <dgm:spPr/>
      <dgm:t>
        <a:bodyPr/>
        <a:lstStyle/>
        <a:p>
          <a:endParaRPr lang="en-US"/>
        </a:p>
      </dgm:t>
    </dgm:pt>
  </dgm:ptLst>
  <dgm:cxnLst>
    <dgm:cxn modelId="{283AA29D-4571-4B22-A6F7-8FE30BE6B43E}" type="presOf" srcId="{53C72A7C-CFCF-4348-8E43-861BEA38444A}" destId="{0EA207D2-34EB-41F0-833A-A6D3FFB57DF2}" srcOrd="0" destOrd="0" presId="urn:microsoft.com/office/officeart/2005/8/layout/hProcess9"/>
    <dgm:cxn modelId="{4A11ECE1-BF3B-4795-BE63-98916374B367}" type="presOf" srcId="{175E2C12-5D12-4D97-BBD3-653DCA231115}" destId="{050F7F3E-91D1-43D3-831E-4A36DBBB2E50}" srcOrd="0" destOrd="3" presId="urn:microsoft.com/office/officeart/2005/8/layout/hProcess9"/>
    <dgm:cxn modelId="{77D93192-5F63-4788-A19D-81D16C791BA1}" type="presOf" srcId="{FAA0AD02-5902-42A6-9128-AF6C12BC73D0}" destId="{45D11925-091D-4520-98D3-2B7407C99DA5}" srcOrd="0" destOrd="0" presId="urn:microsoft.com/office/officeart/2005/8/layout/hProcess9"/>
    <dgm:cxn modelId="{4093BEB8-7326-4CE3-A394-7620384926B9}" srcId="{FAA0AD02-5902-42A6-9128-AF6C12BC73D0}" destId="{60F11AAC-5E7F-4654-9F1D-C50CD4A6093A}" srcOrd="1" destOrd="0" parTransId="{1D811FDC-61EB-46A8-8B23-B9CC0FCD0D19}" sibTransId="{78AE9D96-03C3-4196-AF05-95DA273FE230}"/>
    <dgm:cxn modelId="{89E4BC90-1950-4F00-9E84-471D9BBD69E8}" srcId="{3320CF15-A42D-4BFA-B535-91C5722DFC92}" destId="{FAA0AD02-5902-42A6-9128-AF6C12BC73D0}" srcOrd="1" destOrd="0" parTransId="{F9944245-0DCF-4EA1-823A-0EA9C415CC8D}" sibTransId="{41EBF8EE-AC07-4528-ACE6-F67EB13A6EE6}"/>
    <dgm:cxn modelId="{FF15407A-CBBE-407A-B276-4343853FFE8D}" srcId="{0B1840D0-0433-47F0-88FE-51041AD0B7BE}" destId="{6523E33F-8CA8-4ACB-A54D-545ACD13EBFC}" srcOrd="1" destOrd="0" parTransId="{44F190FB-1C56-4068-AED1-F636750CC208}" sibTransId="{AA9E8279-A746-4F79-BC43-EF91244B6F0F}"/>
    <dgm:cxn modelId="{A232F7E7-4F83-44F7-99A9-AFA3C0D900FF}" srcId="{FAA0AD02-5902-42A6-9128-AF6C12BC73D0}" destId="{9695C7A2-A842-40F9-9EB6-5ED65915E474}" srcOrd="0" destOrd="0" parTransId="{F314A259-6EEE-4371-A30A-965D234AAE5E}" sibTransId="{7E0E1AB0-6D54-4BB3-9BE4-F8B273A3AA73}"/>
    <dgm:cxn modelId="{46A79FB9-7BA6-4BD7-9A08-4000A1833D10}" type="presOf" srcId="{6523E33F-8CA8-4ACB-A54D-545ACD13EBFC}" destId="{050F7F3E-91D1-43D3-831E-4A36DBBB2E50}" srcOrd="0" destOrd="2" presId="urn:microsoft.com/office/officeart/2005/8/layout/hProcess9"/>
    <dgm:cxn modelId="{BEE25E32-F1B5-4B9C-AC19-150772F17D69}" srcId="{0B1840D0-0433-47F0-88FE-51041AD0B7BE}" destId="{7FEA9353-C763-4C83-9AC8-507F840D6148}" srcOrd="0" destOrd="0" parTransId="{AB76DDED-051B-4F4A-AE67-9E11A6AA912A}" sibTransId="{A981A8CA-ECFD-4FE2-B7F1-000424580AF1}"/>
    <dgm:cxn modelId="{395A48AE-338E-4D7C-BDB2-8489B176FC58}" srcId="{3320CF15-A42D-4BFA-B535-91C5722DFC92}" destId="{0B1840D0-0433-47F0-88FE-51041AD0B7BE}" srcOrd="0" destOrd="0" parTransId="{53E86719-7B18-47F9-B4C8-E0CE40C3BDA4}" sibTransId="{BEE25491-A5EE-4A2A-BA34-82EBEAF1B8BA}"/>
    <dgm:cxn modelId="{91F9F9FD-32AC-4E76-B25A-43F6BCF2EE26}" type="presOf" srcId="{60F11AAC-5E7F-4654-9F1D-C50CD4A6093A}" destId="{45D11925-091D-4520-98D3-2B7407C99DA5}" srcOrd="0" destOrd="2" presId="urn:microsoft.com/office/officeart/2005/8/layout/hProcess9"/>
    <dgm:cxn modelId="{5F04DD8B-3569-4126-B931-8E46FCD5247B}" type="presOf" srcId="{9695C7A2-A842-40F9-9EB6-5ED65915E474}" destId="{45D11925-091D-4520-98D3-2B7407C99DA5}" srcOrd="0" destOrd="1" presId="urn:microsoft.com/office/officeart/2005/8/layout/hProcess9"/>
    <dgm:cxn modelId="{10478D1B-7B77-400D-B6A1-931453CA3E14}" type="presOf" srcId="{7032EC03-ABCA-49FF-B9CA-22238989CD80}" destId="{45D11925-091D-4520-98D3-2B7407C99DA5}" srcOrd="0" destOrd="3" presId="urn:microsoft.com/office/officeart/2005/8/layout/hProcess9"/>
    <dgm:cxn modelId="{F3EA5484-E47E-4A10-9849-8C1562A28D2A}" srcId="{0B1840D0-0433-47F0-88FE-51041AD0B7BE}" destId="{175E2C12-5D12-4D97-BBD3-653DCA231115}" srcOrd="2" destOrd="0" parTransId="{7E69DA5C-1DFF-4AF1-A907-D9B61C2D5E09}" sibTransId="{CE3DAB3D-7940-4C9B-9F67-665ACAFC4AB3}"/>
    <dgm:cxn modelId="{73D2AAF0-2994-4051-B626-BB1F6FB20C34}" srcId="{3320CF15-A42D-4BFA-B535-91C5722DFC92}" destId="{53C72A7C-CFCF-4348-8E43-861BEA38444A}" srcOrd="2" destOrd="0" parTransId="{B6E00D99-AD4C-43A3-8106-4D0BABA18D50}" sibTransId="{0C5136E9-59D2-4732-A268-E1FDC831D870}"/>
    <dgm:cxn modelId="{6E893C3A-63BB-43C0-A443-3BC5D54BCF80}" type="presOf" srcId="{7FEA9353-C763-4C83-9AC8-507F840D6148}" destId="{050F7F3E-91D1-43D3-831E-4A36DBBB2E50}" srcOrd="0" destOrd="1" presId="urn:microsoft.com/office/officeart/2005/8/layout/hProcess9"/>
    <dgm:cxn modelId="{8B1BE2CB-2CF8-4ADD-802C-D12AE61B3B0C}" type="presOf" srcId="{3320CF15-A42D-4BFA-B535-91C5722DFC92}" destId="{7A3B2C18-5BFF-4F09-A3EC-F23085483B8D}" srcOrd="0" destOrd="0" presId="urn:microsoft.com/office/officeart/2005/8/layout/hProcess9"/>
    <dgm:cxn modelId="{17C14F53-6747-4380-9DB4-45AA543232D9}" type="presOf" srcId="{0B1840D0-0433-47F0-88FE-51041AD0B7BE}" destId="{050F7F3E-91D1-43D3-831E-4A36DBBB2E50}" srcOrd="0" destOrd="0" presId="urn:microsoft.com/office/officeart/2005/8/layout/hProcess9"/>
    <dgm:cxn modelId="{DB6E9D4C-43E5-4E74-9892-CF74E592BF25}" srcId="{FAA0AD02-5902-42A6-9128-AF6C12BC73D0}" destId="{7032EC03-ABCA-49FF-B9CA-22238989CD80}" srcOrd="2" destOrd="0" parTransId="{54FD688D-8EE6-46F1-ACFF-8BB37CFD1919}" sibTransId="{D102FBBC-553C-4FC5-AC7C-8C32015FD6BB}"/>
    <dgm:cxn modelId="{9CD7F0D3-E550-4648-9762-D6725FABA68F}" type="presParOf" srcId="{7A3B2C18-5BFF-4F09-A3EC-F23085483B8D}" destId="{7789AF6A-1D5A-46F3-8339-13D7FA2C7A7D}" srcOrd="0" destOrd="0" presId="urn:microsoft.com/office/officeart/2005/8/layout/hProcess9"/>
    <dgm:cxn modelId="{A8DDF18D-F720-4AEF-A82E-5611F786BD39}" type="presParOf" srcId="{7A3B2C18-5BFF-4F09-A3EC-F23085483B8D}" destId="{94B619B9-9B0F-4F3E-89AC-F1075ECB7F1A}" srcOrd="1" destOrd="0" presId="urn:microsoft.com/office/officeart/2005/8/layout/hProcess9"/>
    <dgm:cxn modelId="{E6C59B5A-575F-4962-93D3-46635C4AA98A}" type="presParOf" srcId="{94B619B9-9B0F-4F3E-89AC-F1075ECB7F1A}" destId="{050F7F3E-91D1-43D3-831E-4A36DBBB2E50}" srcOrd="0" destOrd="0" presId="urn:microsoft.com/office/officeart/2005/8/layout/hProcess9"/>
    <dgm:cxn modelId="{54989A2A-BEF8-459F-8BFA-AD715670C809}" type="presParOf" srcId="{94B619B9-9B0F-4F3E-89AC-F1075ECB7F1A}" destId="{83C12A39-AEC7-4D53-97F3-0257D6E2E1A3}" srcOrd="1" destOrd="0" presId="urn:microsoft.com/office/officeart/2005/8/layout/hProcess9"/>
    <dgm:cxn modelId="{893ED5C0-19B3-46AA-9086-2D6625DACF33}" type="presParOf" srcId="{94B619B9-9B0F-4F3E-89AC-F1075ECB7F1A}" destId="{45D11925-091D-4520-98D3-2B7407C99DA5}" srcOrd="2" destOrd="0" presId="urn:microsoft.com/office/officeart/2005/8/layout/hProcess9"/>
    <dgm:cxn modelId="{2EDF7EAD-F405-4A30-BD45-5861252C782D}" type="presParOf" srcId="{94B619B9-9B0F-4F3E-89AC-F1075ECB7F1A}" destId="{78CCA354-E54A-4247-A06B-47C9C0A558F3}" srcOrd="3" destOrd="0" presId="urn:microsoft.com/office/officeart/2005/8/layout/hProcess9"/>
    <dgm:cxn modelId="{1199D42F-3639-4B16-9220-4BC4BF5AFFE6}" type="presParOf" srcId="{94B619B9-9B0F-4F3E-89AC-F1075ECB7F1A}" destId="{0EA207D2-34EB-41F0-833A-A6D3FFB57DF2}"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1CF6A-AAB3-4311-94F5-0733D678F3C1}">
      <dsp:nvSpPr>
        <dsp:cNvPr id="0" name=""/>
        <dsp:cNvSpPr/>
      </dsp:nvSpPr>
      <dsp:spPr>
        <a:xfrm>
          <a:off x="337184" y="0"/>
          <a:ext cx="3821430" cy="22098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892B8EA-8568-4545-B3CE-273862AC0250}">
      <dsp:nvSpPr>
        <dsp:cNvPr id="0" name=""/>
        <dsp:cNvSpPr/>
      </dsp:nvSpPr>
      <dsp:spPr>
        <a:xfrm>
          <a:off x="0" y="662940"/>
          <a:ext cx="1348740" cy="883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a:t>Field Collection</a:t>
          </a:r>
        </a:p>
        <a:p>
          <a:pPr marL="57150" lvl="1" indent="-57150" algn="l" defTabSz="400050">
            <a:lnSpc>
              <a:spcPct val="90000"/>
            </a:lnSpc>
            <a:spcBef>
              <a:spcPct val="0"/>
            </a:spcBef>
            <a:spcAft>
              <a:spcPct val="15000"/>
            </a:spcAft>
            <a:buChar char="••"/>
          </a:pPr>
          <a:r>
            <a:rPr lang="en-US" sz="900" kern="1200" dirty="0"/>
            <a:t>Diving &amp; Snorkeling</a:t>
          </a:r>
        </a:p>
        <a:p>
          <a:pPr marL="57150" lvl="1" indent="-57150" algn="l" defTabSz="400050">
            <a:lnSpc>
              <a:spcPct val="90000"/>
            </a:lnSpc>
            <a:spcBef>
              <a:spcPct val="0"/>
            </a:spcBef>
            <a:spcAft>
              <a:spcPct val="15000"/>
            </a:spcAft>
            <a:buChar char="••"/>
          </a:pPr>
          <a:r>
            <a:rPr lang="en-US" sz="900" kern="1200" dirty="0"/>
            <a:t>Samples for Extraction</a:t>
          </a:r>
        </a:p>
        <a:p>
          <a:pPr marL="57150" lvl="1" indent="-57150" algn="l" defTabSz="400050">
            <a:lnSpc>
              <a:spcPct val="90000"/>
            </a:lnSpc>
            <a:spcBef>
              <a:spcPct val="0"/>
            </a:spcBef>
            <a:spcAft>
              <a:spcPct val="15000"/>
            </a:spcAft>
            <a:buChar char="••"/>
          </a:pPr>
          <a:r>
            <a:rPr lang="en-US" sz="900" kern="1200" dirty="0"/>
            <a:t>Samples for RNA later</a:t>
          </a:r>
        </a:p>
      </dsp:txBody>
      <dsp:txXfrm>
        <a:off x="43149" y="706089"/>
        <a:ext cx="1262442" cy="797622"/>
      </dsp:txXfrm>
    </dsp:sp>
    <dsp:sp modelId="{CE1ABA6C-0CEE-4AEF-BA88-8195F2CE82E1}">
      <dsp:nvSpPr>
        <dsp:cNvPr id="0" name=""/>
        <dsp:cNvSpPr/>
      </dsp:nvSpPr>
      <dsp:spPr>
        <a:xfrm>
          <a:off x="1573530" y="662940"/>
          <a:ext cx="1348740" cy="883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a:t>Morphological Taxonomy</a:t>
          </a:r>
        </a:p>
        <a:p>
          <a:pPr marL="57150" lvl="1" indent="-57150" algn="l" defTabSz="400050">
            <a:lnSpc>
              <a:spcPct val="90000"/>
            </a:lnSpc>
            <a:spcBef>
              <a:spcPct val="0"/>
            </a:spcBef>
            <a:spcAft>
              <a:spcPct val="15000"/>
            </a:spcAft>
            <a:buChar char="••"/>
          </a:pPr>
          <a:r>
            <a:rPr lang="en-US" sz="900" kern="1200" dirty="0"/>
            <a:t>Microscopic Study</a:t>
          </a:r>
        </a:p>
        <a:p>
          <a:pPr marL="57150" lvl="1" indent="-57150" algn="l" defTabSz="400050">
            <a:lnSpc>
              <a:spcPct val="90000"/>
            </a:lnSpc>
            <a:spcBef>
              <a:spcPct val="0"/>
            </a:spcBef>
            <a:spcAft>
              <a:spcPct val="15000"/>
            </a:spcAft>
            <a:buChar char="••"/>
          </a:pPr>
          <a:r>
            <a:rPr lang="en-US" sz="900" kern="1200" dirty="0" err="1"/>
            <a:t>Phytologists</a:t>
          </a:r>
          <a:endParaRPr lang="en-US" sz="900" kern="1200" dirty="0"/>
        </a:p>
      </dsp:txBody>
      <dsp:txXfrm>
        <a:off x="1616679" y="706089"/>
        <a:ext cx="1262442" cy="797622"/>
      </dsp:txXfrm>
    </dsp:sp>
    <dsp:sp modelId="{7FE52C5A-FE24-436A-8629-D0F56F00DCE7}">
      <dsp:nvSpPr>
        <dsp:cNvPr id="0" name=""/>
        <dsp:cNvSpPr/>
      </dsp:nvSpPr>
      <dsp:spPr>
        <a:xfrm>
          <a:off x="3147060" y="662940"/>
          <a:ext cx="1348740" cy="883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a:t>Crude Extracts</a:t>
          </a:r>
        </a:p>
        <a:p>
          <a:pPr marL="57150" lvl="1" indent="-57150" algn="l" defTabSz="400050">
            <a:lnSpc>
              <a:spcPct val="90000"/>
            </a:lnSpc>
            <a:spcBef>
              <a:spcPct val="0"/>
            </a:spcBef>
            <a:spcAft>
              <a:spcPct val="15000"/>
            </a:spcAft>
            <a:buChar char="••"/>
          </a:pPr>
          <a:r>
            <a:rPr lang="en-US" sz="900" kern="1200" dirty="0"/>
            <a:t>Organic Solvents</a:t>
          </a:r>
        </a:p>
        <a:p>
          <a:pPr marL="57150" lvl="1" indent="-57150" algn="l" defTabSz="400050">
            <a:lnSpc>
              <a:spcPct val="90000"/>
            </a:lnSpc>
            <a:spcBef>
              <a:spcPct val="0"/>
            </a:spcBef>
            <a:spcAft>
              <a:spcPct val="15000"/>
            </a:spcAft>
            <a:buChar char="••"/>
          </a:pPr>
          <a:r>
            <a:rPr lang="en-US" sz="900" kern="1200" dirty="0"/>
            <a:t>Invasive Extraction</a:t>
          </a:r>
        </a:p>
      </dsp:txBody>
      <dsp:txXfrm>
        <a:off x="3190209" y="706089"/>
        <a:ext cx="1262442" cy="7976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8875E-5458-4456-BC07-3DABC215B5E3}">
      <dsp:nvSpPr>
        <dsp:cNvPr id="0" name=""/>
        <dsp:cNvSpPr/>
      </dsp:nvSpPr>
      <dsp:spPr>
        <a:xfrm>
          <a:off x="354329" y="0"/>
          <a:ext cx="4015740" cy="24384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1EE914F-719B-4B10-8767-CE9A08073081}">
      <dsp:nvSpPr>
        <dsp:cNvPr id="0" name=""/>
        <dsp:cNvSpPr/>
      </dsp:nvSpPr>
      <dsp:spPr>
        <a:xfrm>
          <a:off x="2256" y="731520"/>
          <a:ext cx="1465489" cy="975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a:t>Fractionation</a:t>
          </a:r>
        </a:p>
        <a:p>
          <a:pPr marL="57150" lvl="1" indent="-57150" algn="l" defTabSz="444500">
            <a:lnSpc>
              <a:spcPct val="90000"/>
            </a:lnSpc>
            <a:spcBef>
              <a:spcPct val="0"/>
            </a:spcBef>
            <a:spcAft>
              <a:spcPct val="15000"/>
            </a:spcAft>
            <a:buChar char="••"/>
          </a:pPr>
          <a:r>
            <a:rPr lang="en-US" sz="1000" kern="1200" dirty="0"/>
            <a:t>Molecular Networking</a:t>
          </a:r>
        </a:p>
        <a:p>
          <a:pPr marL="57150" lvl="1" indent="-57150" algn="l" defTabSz="444500">
            <a:lnSpc>
              <a:spcPct val="90000"/>
            </a:lnSpc>
            <a:spcBef>
              <a:spcPct val="0"/>
            </a:spcBef>
            <a:spcAft>
              <a:spcPct val="15000"/>
            </a:spcAft>
            <a:buChar char="••"/>
          </a:pPr>
          <a:r>
            <a:rPr lang="en-US" sz="1000" kern="1200" dirty="0"/>
            <a:t>Proton NMR</a:t>
          </a:r>
        </a:p>
        <a:p>
          <a:pPr marL="57150" lvl="1" indent="-57150" algn="l" defTabSz="444500">
            <a:lnSpc>
              <a:spcPct val="90000"/>
            </a:lnSpc>
            <a:spcBef>
              <a:spcPct val="0"/>
            </a:spcBef>
            <a:spcAft>
              <a:spcPct val="15000"/>
            </a:spcAft>
            <a:buChar char="••"/>
          </a:pPr>
          <a:r>
            <a:rPr lang="en-US" sz="1000" kern="1200" dirty="0"/>
            <a:t>1</a:t>
          </a:r>
          <a:r>
            <a:rPr lang="en-US" sz="1000" kern="1200" baseline="30000" dirty="0"/>
            <a:t>st</a:t>
          </a:r>
          <a:r>
            <a:rPr lang="en-US" sz="1000" kern="1200" dirty="0"/>
            <a:t> Round Bioassay</a:t>
          </a:r>
        </a:p>
      </dsp:txBody>
      <dsp:txXfrm>
        <a:off x="49869" y="779133"/>
        <a:ext cx="1370263" cy="880134"/>
      </dsp:txXfrm>
    </dsp:sp>
    <dsp:sp modelId="{46AED5D0-E9F3-45D9-8EB5-7DDD44F89960}">
      <dsp:nvSpPr>
        <dsp:cNvPr id="0" name=""/>
        <dsp:cNvSpPr/>
      </dsp:nvSpPr>
      <dsp:spPr>
        <a:xfrm>
          <a:off x="1629455" y="731520"/>
          <a:ext cx="1465489" cy="975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a:t>Purification</a:t>
          </a:r>
        </a:p>
        <a:p>
          <a:pPr marL="57150" lvl="1" indent="-57150" algn="l" defTabSz="488950">
            <a:lnSpc>
              <a:spcPct val="90000"/>
            </a:lnSpc>
            <a:spcBef>
              <a:spcPct val="0"/>
            </a:spcBef>
            <a:spcAft>
              <a:spcPct val="15000"/>
            </a:spcAft>
            <a:buChar char="••"/>
          </a:pPr>
          <a:r>
            <a:rPr lang="en-US" sz="1100" kern="1200" dirty="0"/>
            <a:t>Recrystallization</a:t>
          </a:r>
        </a:p>
        <a:p>
          <a:pPr marL="57150" lvl="1" indent="-57150" algn="l" defTabSz="488950">
            <a:lnSpc>
              <a:spcPct val="90000"/>
            </a:lnSpc>
            <a:spcBef>
              <a:spcPct val="0"/>
            </a:spcBef>
            <a:spcAft>
              <a:spcPct val="15000"/>
            </a:spcAft>
            <a:buChar char="••"/>
          </a:pPr>
          <a:r>
            <a:rPr lang="en-US" sz="1100" kern="1200" dirty="0"/>
            <a:t>Chromatography</a:t>
          </a:r>
        </a:p>
      </dsp:txBody>
      <dsp:txXfrm>
        <a:off x="1677068" y="779133"/>
        <a:ext cx="1370263" cy="880134"/>
      </dsp:txXfrm>
    </dsp:sp>
    <dsp:sp modelId="{8FED82AC-DC33-4ABE-8B2D-8A9E21DDD489}">
      <dsp:nvSpPr>
        <dsp:cNvPr id="0" name=""/>
        <dsp:cNvSpPr/>
      </dsp:nvSpPr>
      <dsp:spPr>
        <a:xfrm>
          <a:off x="3256654" y="685800"/>
          <a:ext cx="1465489" cy="1066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a:t>Planar Structure Determination</a:t>
          </a:r>
        </a:p>
        <a:p>
          <a:pPr marL="57150" lvl="1" indent="-57150" algn="l" defTabSz="488950">
            <a:lnSpc>
              <a:spcPct val="90000"/>
            </a:lnSpc>
            <a:spcBef>
              <a:spcPct val="0"/>
            </a:spcBef>
            <a:spcAft>
              <a:spcPct val="15000"/>
            </a:spcAft>
            <a:buChar char="••"/>
          </a:pPr>
          <a:r>
            <a:rPr lang="en-US" sz="1100" kern="1200" dirty="0"/>
            <a:t>HRMS</a:t>
          </a:r>
        </a:p>
        <a:p>
          <a:pPr marL="57150" lvl="1" indent="-57150" algn="l" defTabSz="488950">
            <a:lnSpc>
              <a:spcPct val="90000"/>
            </a:lnSpc>
            <a:spcBef>
              <a:spcPct val="0"/>
            </a:spcBef>
            <a:spcAft>
              <a:spcPct val="15000"/>
            </a:spcAft>
            <a:buChar char="••"/>
          </a:pPr>
          <a:r>
            <a:rPr lang="en-US" sz="1100" kern="1200" dirty="0"/>
            <a:t>2D NMR</a:t>
          </a:r>
        </a:p>
        <a:p>
          <a:pPr marL="57150" lvl="1" indent="-57150" algn="l" defTabSz="488950">
            <a:lnSpc>
              <a:spcPct val="90000"/>
            </a:lnSpc>
            <a:spcBef>
              <a:spcPct val="0"/>
            </a:spcBef>
            <a:spcAft>
              <a:spcPct val="15000"/>
            </a:spcAft>
            <a:buChar char="••"/>
          </a:pPr>
          <a:r>
            <a:rPr lang="en-US" sz="1100" kern="1200" dirty="0"/>
            <a:t>IR and UV</a:t>
          </a:r>
        </a:p>
      </dsp:txBody>
      <dsp:txXfrm>
        <a:off x="3308731" y="737877"/>
        <a:ext cx="1361335" cy="9626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9AF6A-1D5A-46F3-8339-13D7FA2C7A7D}">
      <dsp:nvSpPr>
        <dsp:cNvPr id="0" name=""/>
        <dsp:cNvSpPr/>
      </dsp:nvSpPr>
      <dsp:spPr>
        <a:xfrm>
          <a:off x="405764" y="0"/>
          <a:ext cx="4598670" cy="22860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50F7F3E-91D1-43D3-831E-4A36DBBB2E50}">
      <dsp:nvSpPr>
        <dsp:cNvPr id="0" name=""/>
        <dsp:cNvSpPr/>
      </dsp:nvSpPr>
      <dsp:spPr>
        <a:xfrm>
          <a:off x="1828" y="457199"/>
          <a:ext cx="1759504" cy="13716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a:t>Absolute Stereochemistry Elucidation</a:t>
          </a:r>
        </a:p>
        <a:p>
          <a:pPr marL="57150" lvl="1" indent="-57150" algn="l" defTabSz="488950">
            <a:lnSpc>
              <a:spcPct val="90000"/>
            </a:lnSpc>
            <a:spcBef>
              <a:spcPct val="0"/>
            </a:spcBef>
            <a:spcAft>
              <a:spcPct val="15000"/>
            </a:spcAft>
            <a:buChar char="••"/>
          </a:pPr>
          <a:r>
            <a:rPr lang="en-US" sz="1100" kern="1200" dirty="0"/>
            <a:t>Circular Dichroism</a:t>
          </a:r>
        </a:p>
        <a:p>
          <a:pPr marL="57150" lvl="1" indent="-57150" algn="l" defTabSz="488950">
            <a:lnSpc>
              <a:spcPct val="90000"/>
            </a:lnSpc>
            <a:spcBef>
              <a:spcPct val="0"/>
            </a:spcBef>
            <a:spcAft>
              <a:spcPct val="15000"/>
            </a:spcAft>
            <a:buChar char="••"/>
          </a:pPr>
          <a:r>
            <a:rPr lang="en-US" sz="1100" kern="1200" dirty="0" err="1"/>
            <a:t>Marfey’s</a:t>
          </a:r>
          <a:r>
            <a:rPr lang="en-US" sz="1100" kern="1200" dirty="0"/>
            <a:t> Analysis</a:t>
          </a:r>
        </a:p>
        <a:p>
          <a:pPr marL="57150" lvl="1" indent="-57150" algn="l" defTabSz="488950">
            <a:lnSpc>
              <a:spcPct val="90000"/>
            </a:lnSpc>
            <a:spcBef>
              <a:spcPct val="0"/>
            </a:spcBef>
            <a:spcAft>
              <a:spcPct val="15000"/>
            </a:spcAft>
            <a:buChar char="••"/>
          </a:pPr>
          <a:r>
            <a:rPr lang="en-US" sz="1100" kern="1200" dirty="0"/>
            <a:t>Chiral Auxiliary NMR</a:t>
          </a:r>
        </a:p>
      </dsp:txBody>
      <dsp:txXfrm>
        <a:off x="68784" y="524155"/>
        <a:ext cx="1625592" cy="1237688"/>
      </dsp:txXfrm>
    </dsp:sp>
    <dsp:sp modelId="{45D11925-091D-4520-98D3-2B7407C99DA5}">
      <dsp:nvSpPr>
        <dsp:cNvPr id="0" name=""/>
        <dsp:cNvSpPr/>
      </dsp:nvSpPr>
      <dsp:spPr>
        <a:xfrm>
          <a:off x="1868982" y="685799"/>
          <a:ext cx="1715870" cy="914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a:t>2</a:t>
          </a:r>
          <a:r>
            <a:rPr lang="en-US" sz="1400" kern="1200" baseline="30000" dirty="0"/>
            <a:t>nd</a:t>
          </a:r>
          <a:r>
            <a:rPr lang="en-US" sz="1400" kern="1200" dirty="0"/>
            <a:t> Bioassays</a:t>
          </a:r>
        </a:p>
        <a:p>
          <a:pPr marL="114300" lvl="1" indent="-114300" algn="l" defTabSz="533400">
            <a:lnSpc>
              <a:spcPct val="90000"/>
            </a:lnSpc>
            <a:spcBef>
              <a:spcPct val="0"/>
            </a:spcBef>
            <a:spcAft>
              <a:spcPct val="15000"/>
            </a:spcAft>
            <a:buChar char="••"/>
          </a:pPr>
          <a:r>
            <a:rPr lang="en-US" sz="1200" kern="1200" dirty="0"/>
            <a:t>IC</a:t>
          </a:r>
          <a:r>
            <a:rPr lang="en-US" sz="1200" kern="1200" baseline="-25000" dirty="0"/>
            <a:t>50</a:t>
          </a:r>
          <a:endParaRPr lang="en-US" sz="1200" kern="1200" dirty="0"/>
        </a:p>
        <a:p>
          <a:pPr marL="114300" lvl="1" indent="-114300" algn="l" defTabSz="533400">
            <a:lnSpc>
              <a:spcPct val="90000"/>
            </a:lnSpc>
            <a:spcBef>
              <a:spcPct val="0"/>
            </a:spcBef>
            <a:spcAft>
              <a:spcPct val="15000"/>
            </a:spcAft>
            <a:buChar char="••"/>
          </a:pPr>
          <a:r>
            <a:rPr lang="en-US" sz="1200" kern="1200" dirty="0"/>
            <a:t>SAR Study</a:t>
          </a:r>
        </a:p>
        <a:p>
          <a:pPr marL="114300" lvl="1" indent="-114300" algn="l" defTabSz="533400">
            <a:lnSpc>
              <a:spcPct val="90000"/>
            </a:lnSpc>
            <a:spcBef>
              <a:spcPct val="0"/>
            </a:spcBef>
            <a:spcAft>
              <a:spcPct val="15000"/>
            </a:spcAft>
            <a:buChar char="••"/>
          </a:pPr>
          <a:r>
            <a:rPr lang="en-US" sz="1200" kern="1200" dirty="0"/>
            <a:t>Mechanism</a:t>
          </a:r>
        </a:p>
      </dsp:txBody>
      <dsp:txXfrm>
        <a:off x="1913619" y="730436"/>
        <a:ext cx="1626596" cy="825126"/>
      </dsp:txXfrm>
    </dsp:sp>
    <dsp:sp modelId="{0EA207D2-34EB-41F0-833A-A6D3FFB57DF2}">
      <dsp:nvSpPr>
        <dsp:cNvPr id="0" name=""/>
        <dsp:cNvSpPr/>
      </dsp:nvSpPr>
      <dsp:spPr>
        <a:xfrm>
          <a:off x="3692501" y="685799"/>
          <a:ext cx="1715870" cy="914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Drug Leads</a:t>
          </a:r>
        </a:p>
      </dsp:txBody>
      <dsp:txXfrm>
        <a:off x="3737138" y="730436"/>
        <a:ext cx="1626596" cy="8251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38.png"/></Relationships>
</file>

<file path=ppt/drawings/_rels/drawing2.xml.rels><?xml version="1.0" encoding="UTF-8" standalone="yes"?>
<Relationships xmlns="http://schemas.openxmlformats.org/package/2006/relationships"><Relationship Id="rId1" Type="http://schemas.openxmlformats.org/officeDocument/2006/relationships/image" Target="../media/image38.png"/></Relationships>
</file>

<file path=ppt/drawings/_rels/drawing3.xml.rels><?xml version="1.0" encoding="UTF-8" standalone="yes"?>
<Relationships xmlns="http://schemas.openxmlformats.org/package/2006/relationships"><Relationship Id="rId1" Type="http://schemas.openxmlformats.org/officeDocument/2006/relationships/image" Target="../media/image38.png"/></Relationships>
</file>

<file path=ppt/drawings/_rels/drawing4.xml.rels><?xml version="1.0" encoding="UTF-8" standalone="yes"?>
<Relationships xmlns="http://schemas.openxmlformats.org/package/2006/relationships"><Relationship Id="rId1" Type="http://schemas.openxmlformats.org/officeDocument/2006/relationships/image" Target="../media/image38.png"/></Relationships>
</file>

<file path=ppt/drawings/_rels/drawing5.xml.rels><?xml version="1.0" encoding="UTF-8" standalone="yes"?>
<Relationships xmlns="http://schemas.openxmlformats.org/package/2006/relationships"><Relationship Id="rId1" Type="http://schemas.openxmlformats.org/officeDocument/2006/relationships/image" Target="../media/image38.png"/></Relationships>
</file>

<file path=ppt/drawings/_rels/drawing6.x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ILSVRC-2016.png"/>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7543800" cy="4243469"/>
        </a:xfrm>
        <a:prstGeom xmlns:a="http://schemas.openxmlformats.org/drawingml/2006/main" prst="rect">
          <a:avLst/>
        </a:prstGeom>
        <a:solidFill xmlns:a="http://schemas.openxmlformats.org/drawingml/2006/main">
          <a:schemeClr val="tx1"/>
        </a:solidFill>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ILSVRC-2016.png"/>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7543800" cy="4243469"/>
        </a:xfrm>
        <a:prstGeom xmlns:a="http://schemas.openxmlformats.org/drawingml/2006/main" prst="rect">
          <a:avLst/>
        </a:prstGeom>
        <a:solidFill xmlns:a="http://schemas.openxmlformats.org/drawingml/2006/main">
          <a:schemeClr val="tx1"/>
        </a:solidFill>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ILSVRC-2016.png"/>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1173934"/>
          <a:ext cx="7543800" cy="4243469"/>
        </a:xfrm>
        <a:prstGeom xmlns:a="http://schemas.openxmlformats.org/drawingml/2006/main" prst="rect">
          <a:avLst/>
        </a:prstGeom>
        <a:solidFill xmlns:a="http://schemas.openxmlformats.org/drawingml/2006/main">
          <a:schemeClr val="tx1"/>
        </a:solidFill>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ILSVRC-2016.png"/>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1173934"/>
          <a:ext cx="7543800" cy="4243469"/>
        </a:xfrm>
        <a:prstGeom xmlns:a="http://schemas.openxmlformats.org/drawingml/2006/main" prst="rect">
          <a:avLst/>
        </a:prstGeom>
        <a:solidFill xmlns:a="http://schemas.openxmlformats.org/drawingml/2006/main">
          <a:schemeClr val="tx1"/>
        </a:solidFill>
      </cdr:spPr>
    </cdr:pic>
  </cdr:relSizeAnchor>
</c:userShapes>
</file>

<file path=ppt/drawings/drawing5.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ILSVRC-2016.png"/>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1173934"/>
          <a:ext cx="7543800" cy="4243469"/>
        </a:xfrm>
        <a:prstGeom xmlns:a="http://schemas.openxmlformats.org/drawingml/2006/main" prst="rect">
          <a:avLst/>
        </a:prstGeom>
        <a:solidFill xmlns:a="http://schemas.openxmlformats.org/drawingml/2006/main">
          <a:schemeClr val="tx1"/>
        </a:solidFill>
      </cdr:spPr>
    </cdr:pic>
  </cdr:relSizeAnchor>
</c:userShapes>
</file>

<file path=ppt/drawings/drawing6.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ILSVRC-2016.png"/>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1173934"/>
          <a:ext cx="7543800" cy="4243469"/>
        </a:xfrm>
        <a:prstGeom xmlns:a="http://schemas.openxmlformats.org/drawingml/2006/main" prst="rect">
          <a:avLst/>
        </a:prstGeom>
        <a:solidFill xmlns:a="http://schemas.openxmlformats.org/drawingml/2006/main">
          <a:schemeClr val="tx1"/>
        </a:solidFill>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FC00C5BA-836A-E544-9DCD-075575156D0C}" type="datetimeFigureOut">
              <a:rPr lang="en-US" smtClean="0"/>
              <a:t>1/18/19</a:t>
            </a:fld>
            <a:endParaRPr lang="en-US"/>
          </a:p>
        </p:txBody>
      </p:sp>
      <p:sp>
        <p:nvSpPr>
          <p:cNvPr id="4" name="Footer Placeholder 3"/>
          <p:cNvSpPr>
            <a:spLocks noGrp="1"/>
          </p:cNvSpPr>
          <p:nvPr>
            <p:ph type="ftr" sz="quarter" idx="2"/>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vl1pPr>
          </a:lstStyle>
          <a:p>
            <a:fld id="{229D87B6-0E26-A144-B5D7-CDEF1D2C5D9B}" type="slidenum">
              <a:rPr lang="en-US" smtClean="0"/>
              <a:t>‹#›</a:t>
            </a:fld>
            <a:endParaRPr lang="en-US"/>
          </a:p>
        </p:txBody>
      </p:sp>
    </p:spTree>
    <p:extLst>
      <p:ext uri="{BB962C8B-B14F-4D97-AF65-F5344CB8AC3E}">
        <p14:creationId xmlns:p14="http://schemas.microsoft.com/office/powerpoint/2010/main" val="7099942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07D7D7B4-2B78-45C7-9E82-DE1675068D5F}" type="datetimeFigureOut">
              <a:rPr lang="en-US" smtClean="0"/>
              <a:t>1/18/19</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FA4DD7C0-884E-4F42-9E39-02CBADAFE507}" type="slidenum">
              <a:rPr lang="en-US" smtClean="0"/>
              <a:t>‹#›</a:t>
            </a:fld>
            <a:endParaRPr lang="en-US"/>
          </a:p>
        </p:txBody>
      </p:sp>
    </p:spTree>
    <p:extLst>
      <p:ext uri="{BB962C8B-B14F-4D97-AF65-F5344CB8AC3E}">
        <p14:creationId xmlns:p14="http://schemas.microsoft.com/office/powerpoint/2010/main" val="39963720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67C6C-DD59-4DEC-A6B0-DD287D31EF4B}" type="slidenum">
              <a:rPr lang="en-US" smtClean="0"/>
              <a:t>1</a:t>
            </a:fld>
            <a:endParaRPr lang="en-US"/>
          </a:p>
        </p:txBody>
      </p:sp>
    </p:spTree>
    <p:extLst>
      <p:ext uri="{BB962C8B-B14F-4D97-AF65-F5344CB8AC3E}">
        <p14:creationId xmlns:p14="http://schemas.microsoft.com/office/powerpoint/2010/main" val="39985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to apply deep learning to learn the deep?</a:t>
            </a:r>
          </a:p>
        </p:txBody>
      </p:sp>
      <p:sp>
        <p:nvSpPr>
          <p:cNvPr id="4" name="Slide Number Placeholder 3"/>
          <p:cNvSpPr>
            <a:spLocks noGrp="1"/>
          </p:cNvSpPr>
          <p:nvPr>
            <p:ph type="sldNum" sz="quarter" idx="10"/>
          </p:nvPr>
        </p:nvSpPr>
        <p:spPr/>
        <p:txBody>
          <a:bodyPr/>
          <a:lstStyle/>
          <a:p>
            <a:fld id="{16367C6C-DD59-4DEC-A6B0-DD287D31EF4B}" type="slidenum">
              <a:rPr lang="en-US" smtClean="0"/>
              <a:t>15</a:t>
            </a:fld>
            <a:endParaRPr lang="en-US"/>
          </a:p>
        </p:txBody>
      </p:sp>
    </p:spTree>
    <p:extLst>
      <p:ext uri="{BB962C8B-B14F-4D97-AF65-F5344CB8AC3E}">
        <p14:creationId xmlns:p14="http://schemas.microsoft.com/office/powerpoint/2010/main" val="15048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41</a:t>
            </a:fld>
            <a:endParaRPr lang="en-US"/>
          </a:p>
        </p:txBody>
      </p:sp>
    </p:spTree>
    <p:extLst>
      <p:ext uri="{BB962C8B-B14F-4D97-AF65-F5344CB8AC3E}">
        <p14:creationId xmlns:p14="http://schemas.microsoft.com/office/powerpoint/2010/main" val="217434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box:</a:t>
            </a:r>
          </a:p>
          <a:p>
            <a:r>
              <a:rPr lang="en-US" dirty="0"/>
              <a:t>The </a:t>
            </a:r>
            <a:r>
              <a:rPr lang="en-US" dirty="0" err="1"/>
              <a:t>parisyunnanosides</a:t>
            </a:r>
            <a:r>
              <a:rPr lang="en-US" dirty="0"/>
              <a:t> were isolated from the rhizomes of the terrestrial plant Paris </a:t>
            </a:r>
            <a:r>
              <a:rPr lang="en-US" dirty="0" err="1"/>
              <a:t>polyphylla</a:t>
            </a:r>
            <a:r>
              <a:rPr lang="en-US" dirty="0"/>
              <a:t> Smith var. </a:t>
            </a:r>
            <a:r>
              <a:rPr lang="en-US" dirty="0" err="1"/>
              <a:t>yunnanensis</a:t>
            </a:r>
            <a:r>
              <a:rPr lang="en-US" dirty="0"/>
              <a:t> originating in Lijiang, Yunnan Province, China. </a:t>
            </a:r>
          </a:p>
          <a:p>
            <a:r>
              <a:rPr lang="en-US" dirty="0"/>
              <a:t>The </a:t>
            </a:r>
            <a:r>
              <a:rPr lang="en-US" dirty="0" err="1"/>
              <a:t>macaosides</a:t>
            </a:r>
            <a:r>
              <a:rPr lang="en-US" dirty="0"/>
              <a:t> were obtained from the aerial parts of the terrestrial plant Solanum </a:t>
            </a:r>
            <a:r>
              <a:rPr lang="en-US" dirty="0" err="1"/>
              <a:t>macaonense</a:t>
            </a:r>
            <a:r>
              <a:rPr lang="en-US" dirty="0"/>
              <a:t> collected in Kaohsiung, Taiwan.</a:t>
            </a:r>
          </a:p>
          <a:p>
            <a:r>
              <a:rPr lang="en-US" dirty="0"/>
              <a:t>The </a:t>
            </a:r>
            <a:r>
              <a:rPr lang="en-US" dirty="0" err="1"/>
              <a:t>astrosteriosides</a:t>
            </a:r>
            <a:r>
              <a:rPr lang="en-US" dirty="0"/>
              <a:t> were isolated from the marine starfish, </a:t>
            </a:r>
            <a:r>
              <a:rPr lang="en-US" dirty="0" err="1"/>
              <a:t>Astropecten</a:t>
            </a:r>
            <a:r>
              <a:rPr lang="en-US" dirty="0"/>
              <a:t> </a:t>
            </a:r>
            <a:r>
              <a:rPr lang="en-US" dirty="0" err="1"/>
              <a:t>monacanthus</a:t>
            </a:r>
            <a:r>
              <a:rPr lang="en-US" dirty="0"/>
              <a:t> found in Cat Ba, Haiphong, Vietnam. </a:t>
            </a:r>
          </a:p>
          <a:p>
            <a:r>
              <a:rPr lang="en-US" dirty="0"/>
              <a:t>--A small picture in the center of the red box shows the geographic distribution of those three subfamily</a:t>
            </a:r>
            <a:r>
              <a:rPr lang="en-US" baseline="0" dirty="0"/>
              <a:t> of compounds</a:t>
            </a:r>
          </a:p>
          <a:p>
            <a:r>
              <a:rPr lang="en-US" dirty="0"/>
              <a:t>The </a:t>
            </a:r>
            <a:r>
              <a:rPr lang="en-US" dirty="0" err="1"/>
              <a:t>parisyunnanosides</a:t>
            </a:r>
            <a:r>
              <a:rPr lang="en-US" dirty="0"/>
              <a:t> have been reported to be toxic to </a:t>
            </a:r>
            <a:r>
              <a:rPr lang="en-US" dirty="0" err="1"/>
              <a:t>leukaemia</a:t>
            </a:r>
            <a:r>
              <a:rPr lang="en-US" dirty="0"/>
              <a:t> cells whereas the </a:t>
            </a:r>
            <a:r>
              <a:rPr lang="en-US" dirty="0" err="1"/>
              <a:t>macaosides</a:t>
            </a:r>
            <a:r>
              <a:rPr lang="en-US" dirty="0"/>
              <a:t> and </a:t>
            </a:r>
            <a:r>
              <a:rPr lang="en-US" dirty="0" err="1"/>
              <a:t>astrosteriosides</a:t>
            </a:r>
            <a:r>
              <a:rPr lang="en-US" dirty="0"/>
              <a:t> have been found to be anti-inflammatory.</a:t>
            </a:r>
          </a:p>
          <a:p>
            <a:endParaRPr lang="en-US" dirty="0"/>
          </a:p>
          <a:p>
            <a:r>
              <a:rPr lang="en-US" dirty="0"/>
              <a:t>Blue box:</a:t>
            </a:r>
          </a:p>
          <a:p>
            <a:r>
              <a:rPr lang="en-GB" dirty="0"/>
              <a:t>A cluster consisting of 42 nodes is mainly poly-heterocyclic aromatic alkaloids. Within this cluster, there are four major molecular families , with the heterocyclic components being a pyrrole, imidazole, pyridine, or pyrazine, or a combination of these. Notably, several congeners of </a:t>
            </a:r>
            <a:r>
              <a:rPr lang="en-GB" dirty="0" err="1"/>
              <a:t>aaptamine</a:t>
            </a:r>
            <a:r>
              <a:rPr lang="en-GB" dirty="0"/>
              <a:t>, isolated from two varieties of </a:t>
            </a:r>
            <a:r>
              <a:rPr lang="en-GB" i="1" dirty="0" err="1"/>
              <a:t>Aaptos</a:t>
            </a:r>
            <a:r>
              <a:rPr lang="en-GB" dirty="0"/>
              <a:t> species collected in different geographic locations and reported in different issues of Journal of Natural products, are found in this cluster. </a:t>
            </a:r>
          </a:p>
          <a:p>
            <a:endParaRPr lang="en-GB" dirty="0"/>
          </a:p>
          <a:p>
            <a:r>
              <a:rPr lang="en-GB" dirty="0"/>
              <a:t>Orange box:</a:t>
            </a:r>
          </a:p>
          <a:p>
            <a:r>
              <a:rPr lang="en-GB" dirty="0"/>
              <a:t>A cluster mainly consists of phenolic amides known as the </a:t>
            </a:r>
            <a:r>
              <a:rPr lang="en-GB" dirty="0" err="1"/>
              <a:t>teuvissides</a:t>
            </a:r>
            <a:r>
              <a:rPr lang="en-GB" baseline="30000" dirty="0"/>
              <a:t>, </a:t>
            </a:r>
            <a:r>
              <a:rPr lang="en-GB" dirty="0"/>
              <a:t>which are anti-hyperglycaemic compounds isolated from </a:t>
            </a:r>
            <a:r>
              <a:rPr lang="en-GB" i="1" dirty="0" err="1"/>
              <a:t>Teucrium</a:t>
            </a:r>
            <a:r>
              <a:rPr lang="en-GB" i="1" dirty="0"/>
              <a:t> </a:t>
            </a:r>
            <a:r>
              <a:rPr lang="en-GB" i="1" dirty="0" err="1"/>
              <a:t>viscidum</a:t>
            </a:r>
            <a:r>
              <a:rPr lang="en-GB" dirty="0"/>
              <a:t> collected in Fujian Province, China.</a:t>
            </a:r>
          </a:p>
          <a:p>
            <a:endParaRPr lang="en-GB" dirty="0"/>
          </a:p>
          <a:p>
            <a:r>
              <a:rPr lang="en-GB" dirty="0"/>
              <a:t>Green boxes are discussed in the next slide.</a:t>
            </a:r>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42</a:t>
            </a:fld>
            <a:endParaRPr lang="en-US"/>
          </a:p>
        </p:txBody>
      </p:sp>
    </p:spTree>
    <p:extLst>
      <p:ext uri="{BB962C8B-B14F-4D97-AF65-F5344CB8AC3E}">
        <p14:creationId xmlns:p14="http://schemas.microsoft.com/office/powerpoint/2010/main" val="1686620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topmost red diamond is viequeamide</a:t>
            </a:r>
            <a:r>
              <a:rPr lang="en-US" baseline="0" dirty="0"/>
              <a:t> A3, the right most diamond is viequeamide G, which was not included in the paper.</a:t>
            </a:r>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43</a:t>
            </a:fld>
            <a:endParaRPr lang="en-US"/>
          </a:p>
        </p:txBody>
      </p:sp>
    </p:spTree>
    <p:extLst>
      <p:ext uri="{BB962C8B-B14F-4D97-AF65-F5344CB8AC3E}">
        <p14:creationId xmlns:p14="http://schemas.microsoft.com/office/powerpoint/2010/main" val="238664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orange</a:t>
            </a:r>
            <a:r>
              <a:rPr lang="en-US" baseline="0" dirty="0"/>
              <a:t> nodes to the lower left are viequeamides A and B in the training set. So newly isolated viequeamide A and B were dereplicated.</a:t>
            </a:r>
          </a:p>
          <a:p>
            <a:endParaRPr lang="en-US" baseline="0" dirty="0"/>
          </a:p>
          <a:p>
            <a:r>
              <a:rPr lang="en-US" baseline="0" dirty="0"/>
              <a:t>Label other nodes</a:t>
            </a:r>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44</a:t>
            </a:fld>
            <a:endParaRPr lang="en-US"/>
          </a:p>
        </p:txBody>
      </p:sp>
    </p:spTree>
    <p:extLst>
      <p:ext uri="{BB962C8B-B14F-4D97-AF65-F5344CB8AC3E}">
        <p14:creationId xmlns:p14="http://schemas.microsoft.com/office/powerpoint/2010/main" val="2956004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075" indent="-232075">
              <a:buAutoNum type="arabicPeriod"/>
            </a:pPr>
            <a:r>
              <a:rPr lang="en-US" dirty="0"/>
              <a:t>Compounds</a:t>
            </a:r>
            <a:r>
              <a:rPr lang="en-US" baseline="0" dirty="0"/>
              <a:t> isolation based on spectroscopic guided or bioactivity guided method</a:t>
            </a:r>
          </a:p>
          <a:p>
            <a:pPr marL="232075" indent="-232075">
              <a:buAutoNum type="arabicPeriod"/>
            </a:pPr>
            <a:endParaRPr lang="en-US" baseline="0" dirty="0"/>
          </a:p>
          <a:p>
            <a:pPr marL="232075" indent="-232075">
              <a:buAutoNum type="arabicPeriod"/>
            </a:pPr>
            <a:r>
              <a:rPr lang="en-US" baseline="0" dirty="0"/>
              <a:t>2D HSQC data generation with NUS or conventional HSQC spectra</a:t>
            </a:r>
          </a:p>
          <a:p>
            <a:pPr marL="232075" indent="-232075">
              <a:buAutoNum type="arabicPeriod"/>
            </a:pPr>
            <a:endParaRPr lang="en-US" baseline="0" dirty="0"/>
          </a:p>
          <a:p>
            <a:pPr marL="232075" indent="-232075">
              <a:buAutoNum type="arabicPeriod"/>
            </a:pPr>
            <a:r>
              <a:rPr lang="en-US" baseline="0" dirty="0"/>
              <a:t> embedding those HSQC spectra into an AI clustering map, which was the results of the training of the SMART. The goal is to find closest structurally resembled compound family of the unknown compounds on the AI clustering map.</a:t>
            </a:r>
          </a:p>
          <a:p>
            <a:pPr marL="232075" indent="-232075">
              <a:buAutoNum type="arabicPeriod"/>
            </a:pPr>
            <a:endParaRPr lang="en-US" baseline="0" dirty="0"/>
          </a:p>
          <a:p>
            <a:pPr marL="232075" indent="-232075">
              <a:buAutoNum type="arabicPeriod"/>
            </a:pPr>
            <a:r>
              <a:rPr lang="en-US" baseline="0" dirty="0"/>
              <a:t>After dereplication and determination of the structure, we have molecular structures output.</a:t>
            </a:r>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48</a:t>
            </a:fld>
            <a:endParaRPr lang="en-US"/>
          </a:p>
        </p:txBody>
      </p:sp>
    </p:spTree>
    <p:extLst>
      <p:ext uri="{BB962C8B-B14F-4D97-AF65-F5344CB8AC3E}">
        <p14:creationId xmlns:p14="http://schemas.microsoft.com/office/powerpoint/2010/main" val="3136305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orange</a:t>
            </a:r>
            <a:r>
              <a:rPr lang="en-US" baseline="0" dirty="0"/>
              <a:t> nodes to the lower left are viequeamides A and B in the training set.</a:t>
            </a:r>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49</a:t>
            </a:fld>
            <a:endParaRPr lang="en-US"/>
          </a:p>
        </p:txBody>
      </p:sp>
    </p:spTree>
    <p:extLst>
      <p:ext uri="{BB962C8B-B14F-4D97-AF65-F5344CB8AC3E}">
        <p14:creationId xmlns:p14="http://schemas.microsoft.com/office/powerpoint/2010/main" val="1979446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Presenting at ACD's workshop would definitely enlarge the audience and increase the awareness on the technology. </a:t>
            </a:r>
          </a:p>
          <a:p>
            <a:endParaRPr lang="en-US" dirty="0"/>
          </a:p>
          <a:p>
            <a:r>
              <a:rPr lang="en-US" dirty="0"/>
              <a:t>In concluding remarks of your presentation there I would suggest throwing something like "... we are really excited about SMART technology and all the different applications it might be used for. We are looking forward to talking with industry partners to maximize its use across different market segments..." </a:t>
            </a:r>
          </a:p>
          <a:p>
            <a:endParaRPr lang="en-US" dirty="0"/>
          </a:p>
          <a:p>
            <a:r>
              <a:rPr lang="en-US" dirty="0"/>
              <a:t>We don't want attendees to think we are tied in with ACD labs. But the message to ACD labs is that SMART technology fits really well with their product offering and we are open to consider various ways to partner with them (and our licensing team would get involved).</a:t>
            </a:r>
          </a:p>
        </p:txBody>
      </p:sp>
      <p:sp>
        <p:nvSpPr>
          <p:cNvPr id="4" name="Slide Number Placeholder 3"/>
          <p:cNvSpPr>
            <a:spLocks noGrp="1"/>
          </p:cNvSpPr>
          <p:nvPr>
            <p:ph type="sldNum" sz="quarter" idx="10"/>
          </p:nvPr>
        </p:nvSpPr>
        <p:spPr/>
        <p:txBody>
          <a:bodyPr/>
          <a:lstStyle/>
          <a:p>
            <a:fld id="{16367C6C-DD59-4DEC-A6B0-DD287D31EF4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081737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Presenting at ACD's workshop would definitely enlarge the audience and increase the awareness on the technology. </a:t>
            </a:r>
          </a:p>
          <a:p>
            <a:endParaRPr lang="en-US" dirty="0"/>
          </a:p>
          <a:p>
            <a:r>
              <a:rPr lang="en-US" dirty="0"/>
              <a:t>In concluding remarks of your presentation there I would suggest throwing something like "... we are really excited about SMART technology and all the different applications it might be used for. We are looking forward to talking with industry partners to maximize its use across different market segments..." </a:t>
            </a:r>
          </a:p>
          <a:p>
            <a:endParaRPr lang="en-US" dirty="0"/>
          </a:p>
          <a:p>
            <a:r>
              <a:rPr lang="en-US" dirty="0"/>
              <a:t>We don't want attendees to think we are tied in with ACD labs. But the message to ACD labs is that SMART technology fits really well with their product offering and we are open to consider various ways to partner with them (and our licensing team would get involved).</a:t>
            </a:r>
          </a:p>
        </p:txBody>
      </p:sp>
      <p:sp>
        <p:nvSpPr>
          <p:cNvPr id="4" name="Slide Number Placeholder 3"/>
          <p:cNvSpPr>
            <a:spLocks noGrp="1"/>
          </p:cNvSpPr>
          <p:nvPr>
            <p:ph type="sldNum" sz="quarter" idx="10"/>
          </p:nvPr>
        </p:nvSpPr>
        <p:spPr/>
        <p:txBody>
          <a:bodyPr/>
          <a:lstStyle/>
          <a:p>
            <a:fld id="{16367C6C-DD59-4DEC-A6B0-DD287D31EF4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081737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Presenting at ACD's workshop would definitely enlarge the audience and increase the awareness on the technology. </a:t>
            </a:r>
          </a:p>
          <a:p>
            <a:endParaRPr lang="en-US" dirty="0"/>
          </a:p>
          <a:p>
            <a:r>
              <a:rPr lang="en-US" dirty="0"/>
              <a:t>In concluding remarks of your presentation there I would suggest throwing something like "... we are really excited about SMART technology and all the different applications it might be used for. We are looking forward to talking with industry partners to maximize its use across different market segments..." </a:t>
            </a:r>
          </a:p>
          <a:p>
            <a:endParaRPr lang="en-US" dirty="0"/>
          </a:p>
          <a:p>
            <a:r>
              <a:rPr lang="en-US" dirty="0"/>
              <a:t>We don't want attendees to think we are tied in with ACD labs. But the message to ACD labs is that SMART technology fits really well with their product offering and we are open to consider various ways to partner with them (and our licensing team would get involved).</a:t>
            </a:r>
          </a:p>
        </p:txBody>
      </p:sp>
      <p:sp>
        <p:nvSpPr>
          <p:cNvPr id="4" name="Slide Number Placeholder 3"/>
          <p:cNvSpPr>
            <a:spLocks noGrp="1"/>
          </p:cNvSpPr>
          <p:nvPr>
            <p:ph type="sldNum" sz="quarter" idx="10"/>
          </p:nvPr>
        </p:nvSpPr>
        <p:spPr/>
        <p:txBody>
          <a:bodyPr/>
          <a:lstStyle/>
          <a:p>
            <a:fld id="{16367C6C-DD59-4DEC-A6B0-DD287D31EF4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081737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2</a:t>
            </a:fld>
            <a:endParaRPr lang="en-US"/>
          </a:p>
        </p:txBody>
      </p:sp>
    </p:spTree>
    <p:extLst>
      <p:ext uri="{BB962C8B-B14F-4D97-AF65-F5344CB8AC3E}">
        <p14:creationId xmlns:p14="http://schemas.microsoft.com/office/powerpoint/2010/main" val="646015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it seems, a very </a:t>
            </a:r>
            <a:r>
              <a:rPr lang="en-US" baseline="0" dirty="0" err="1" smtClean="0"/>
              <a:t>chinese</a:t>
            </a:r>
            <a:r>
              <a:rPr lang="en-US" baseline="0" dirty="0" smtClean="0"/>
              <a:t> pastime!</a:t>
            </a:r>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7</a:t>
            </a:fld>
            <a:endParaRPr lang="en-US"/>
          </a:p>
        </p:txBody>
      </p:sp>
    </p:spTree>
    <p:extLst>
      <p:ext uri="{BB962C8B-B14F-4D97-AF65-F5344CB8AC3E}">
        <p14:creationId xmlns:p14="http://schemas.microsoft.com/office/powerpoint/2010/main" val="1799549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dirty="0" smtClean="0"/>
              <a:t>Stuff is collected from “the field” </a:t>
            </a:r>
            <a:endParaRPr lang="en-US" dirty="0"/>
          </a:p>
        </p:txBody>
      </p:sp>
      <p:sp>
        <p:nvSpPr>
          <p:cNvPr id="4" name="Slide Number Placeholder 3"/>
          <p:cNvSpPr>
            <a:spLocks noGrp="1"/>
          </p:cNvSpPr>
          <p:nvPr>
            <p:ph type="sldNum" sz="quarter" idx="10"/>
          </p:nvPr>
        </p:nvSpPr>
        <p:spPr/>
        <p:txBody>
          <a:bodyPr/>
          <a:lstStyle/>
          <a:p>
            <a:fld id="{16367C6C-DD59-4DEC-A6B0-DD287D31EF4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720217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dirty="0"/>
              <a:t>I kept dreaming of a world I thought</a:t>
            </a:r>
            <a:r>
              <a:rPr lang="en-US" baseline="0" dirty="0"/>
              <a:t> I’d never see. And then, one day, I got in!</a:t>
            </a:r>
            <a:endParaRPr lang="en-US" dirty="0"/>
          </a:p>
        </p:txBody>
      </p:sp>
      <p:sp>
        <p:nvSpPr>
          <p:cNvPr id="4" name="Slide Number Placeholder 3"/>
          <p:cNvSpPr>
            <a:spLocks noGrp="1"/>
          </p:cNvSpPr>
          <p:nvPr>
            <p:ph type="sldNum" sz="quarter" idx="10"/>
          </p:nvPr>
        </p:nvSpPr>
        <p:spPr/>
        <p:txBody>
          <a:bodyPr/>
          <a:lstStyle/>
          <a:p>
            <a:fld id="{16367C6C-DD59-4DEC-A6B0-DD287D31EF4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89074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C13 </a:t>
            </a:r>
            <a:r>
              <a:rPr lang="en-US" dirty="0" err="1"/>
              <a:t>nmr</a:t>
            </a:r>
            <a:r>
              <a:rPr lang="en-US" dirty="0"/>
              <a:t> take</a:t>
            </a:r>
            <a:r>
              <a:rPr lang="en-US" baseline="0" dirty="0"/>
              <a:t> longer time than HSQC.</a:t>
            </a:r>
          </a:p>
          <a:p>
            <a:endParaRPr lang="en-US" baseline="0" dirty="0"/>
          </a:p>
          <a:p>
            <a:r>
              <a:rPr lang="en-US" baseline="0" dirty="0"/>
              <a:t>All information you need is there. And connectivity information is the “hidden features”.</a:t>
            </a:r>
            <a:endParaRPr lang="en-US" dirty="0"/>
          </a:p>
        </p:txBody>
      </p:sp>
      <p:sp>
        <p:nvSpPr>
          <p:cNvPr id="4" name="Slide Number Placeholder 3"/>
          <p:cNvSpPr>
            <a:spLocks noGrp="1"/>
          </p:cNvSpPr>
          <p:nvPr>
            <p:ph type="sldNum" sz="quarter" idx="10"/>
          </p:nvPr>
        </p:nvSpPr>
        <p:spPr/>
        <p:txBody>
          <a:bodyPr/>
          <a:lstStyle/>
          <a:p>
            <a:fld id="{5A0C2011-DBCD-4D80-9310-BC53E7ACBDA5}" type="slidenum">
              <a:rPr lang="en-US" smtClean="0"/>
              <a:t>11</a:t>
            </a:fld>
            <a:endParaRPr lang="en-US"/>
          </a:p>
        </p:txBody>
      </p:sp>
    </p:spTree>
    <p:extLst>
      <p:ext uri="{BB962C8B-B14F-4D97-AF65-F5344CB8AC3E}">
        <p14:creationId xmlns:p14="http://schemas.microsoft.com/office/powerpoint/2010/main" val="100285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those little dots are data!</a:t>
            </a:r>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12</a:t>
            </a:fld>
            <a:endParaRPr lang="en-US"/>
          </a:p>
        </p:txBody>
      </p:sp>
    </p:spTree>
    <p:extLst>
      <p:ext uri="{BB962C8B-B14F-4D97-AF65-F5344CB8AC3E}">
        <p14:creationId xmlns:p14="http://schemas.microsoft.com/office/powerpoint/2010/main" val="271350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those little dots are data!</a:t>
            </a:r>
            <a:endParaRPr lang="en-US" dirty="0"/>
          </a:p>
        </p:txBody>
      </p:sp>
      <p:sp>
        <p:nvSpPr>
          <p:cNvPr id="4" name="Slide Number Placeholder 3"/>
          <p:cNvSpPr>
            <a:spLocks noGrp="1"/>
          </p:cNvSpPr>
          <p:nvPr>
            <p:ph type="sldNum" sz="quarter" idx="10"/>
          </p:nvPr>
        </p:nvSpPr>
        <p:spPr/>
        <p:txBody>
          <a:bodyPr/>
          <a:lstStyle/>
          <a:p>
            <a:fld id="{FA4DD7C0-884E-4F42-9E39-02CBADAFE507}" type="slidenum">
              <a:rPr lang="en-US" smtClean="0"/>
              <a:t>13</a:t>
            </a:fld>
            <a:endParaRPr lang="en-US"/>
          </a:p>
        </p:txBody>
      </p:sp>
    </p:spTree>
    <p:extLst>
      <p:ext uri="{BB962C8B-B14F-4D97-AF65-F5344CB8AC3E}">
        <p14:creationId xmlns:p14="http://schemas.microsoft.com/office/powerpoint/2010/main" val="271350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about the challenge of NMR based spectral analysis</a:t>
            </a:r>
          </a:p>
        </p:txBody>
      </p:sp>
      <p:sp>
        <p:nvSpPr>
          <p:cNvPr id="4" name="Slide Number Placeholder 3"/>
          <p:cNvSpPr>
            <a:spLocks noGrp="1"/>
          </p:cNvSpPr>
          <p:nvPr>
            <p:ph type="sldNum" sz="quarter" idx="10"/>
          </p:nvPr>
        </p:nvSpPr>
        <p:spPr/>
        <p:txBody>
          <a:bodyPr/>
          <a:lstStyle/>
          <a:p>
            <a:fld id="{FA4DD7C0-884E-4F42-9E39-02CBADAFE507}" type="slidenum">
              <a:rPr lang="en-US" smtClean="0"/>
              <a:t>14</a:t>
            </a:fld>
            <a:endParaRPr lang="en-US"/>
          </a:p>
        </p:txBody>
      </p:sp>
    </p:spTree>
    <p:extLst>
      <p:ext uri="{BB962C8B-B14F-4D97-AF65-F5344CB8AC3E}">
        <p14:creationId xmlns:p14="http://schemas.microsoft.com/office/powerpoint/2010/main" val="2902478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08AB7-E8AB-E046-91BB-7817080F12FA}"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32B0A2-75A5-BD45-BA8E-0FA0C26A9570}"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26735D-A852-6541-AF2C-BDF61D8AB94D}"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198DB-4905-804E-A03E-16E60698C41D}"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40546A-8D4A-8F46-BAD2-A680C9A87B05}" type="datetime1">
              <a:rPr lang="en-US" smtClean="0"/>
              <a:t>1/18/19</a:t>
            </a:fld>
            <a:endParaRPr lang="en-US"/>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6323D7-BFCE-C54A-A339-0207622D3D7C}" type="datetime1">
              <a:rPr lang="en-US" smtClean="0"/>
              <a:t>1/18/19</a:t>
            </a:fld>
            <a:endParaRPr lang="en-US"/>
          </a:p>
        </p:txBody>
      </p:sp>
      <p:sp>
        <p:nvSpPr>
          <p:cNvPr id="8" name="Footer Placeholder 7"/>
          <p:cNvSpPr>
            <a:spLocks noGrp="1"/>
          </p:cNvSpPr>
          <p:nvPr>
            <p:ph type="ftr" sz="quarter" idx="11"/>
          </p:nvPr>
        </p:nvSpPr>
        <p:spPr/>
        <p:txBody>
          <a:bodyPr/>
          <a:lstStyle/>
          <a:p>
            <a:r>
              <a:rPr lang="en-US" smtClean="0"/>
              <a:t>Southern China University of Technology</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C3BD04-2A91-EF4F-BD2D-D1F8B75B5DF9}" type="datetime1">
              <a:rPr lang="en-US" smtClean="0"/>
              <a:t>1/18/19</a:t>
            </a:fld>
            <a:endParaRPr lang="en-US"/>
          </a:p>
        </p:txBody>
      </p:sp>
      <p:sp>
        <p:nvSpPr>
          <p:cNvPr id="4" name="Footer Placeholder 3"/>
          <p:cNvSpPr>
            <a:spLocks noGrp="1"/>
          </p:cNvSpPr>
          <p:nvPr>
            <p:ph type="ftr" sz="quarter" idx="11"/>
          </p:nvPr>
        </p:nvSpPr>
        <p:spPr/>
        <p:txBody>
          <a:bodyPr/>
          <a:lstStyle/>
          <a:p>
            <a:r>
              <a:rPr lang="en-US" smtClean="0"/>
              <a:t>Southern China University of Technology</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42F04-DD8D-614A-8AD0-6B0175829605}" type="datetime1">
              <a:rPr lang="en-US" smtClean="0"/>
              <a:t>1/18/19</a:t>
            </a:fld>
            <a:endParaRPr lang="en-US"/>
          </a:p>
        </p:txBody>
      </p:sp>
      <p:sp>
        <p:nvSpPr>
          <p:cNvPr id="3" name="Footer Placeholder 2"/>
          <p:cNvSpPr>
            <a:spLocks noGrp="1"/>
          </p:cNvSpPr>
          <p:nvPr>
            <p:ph type="ftr" sz="quarter" idx="11"/>
          </p:nvPr>
        </p:nvSpPr>
        <p:spPr/>
        <p:txBody>
          <a:bodyPr/>
          <a:lstStyle/>
          <a:p>
            <a:r>
              <a:rPr lang="en-US" smtClean="0"/>
              <a:t>Southern China University of Technology</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2ED42B-1C50-3747-9236-E8954D1DBBA2}" type="datetime1">
              <a:rPr lang="en-US" smtClean="0"/>
              <a:t>1/18/19</a:t>
            </a:fld>
            <a:endParaRPr lang="en-US"/>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B6E943-3776-D446-A793-878BA1FD3605}" type="datetime1">
              <a:rPr lang="en-US" smtClean="0"/>
              <a:t>1/18/19</a:t>
            </a:fld>
            <a:endParaRPr lang="en-US"/>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453F1-4BAA-D649-B541-70D404F8CCB4}" type="datetime1">
              <a:rPr lang="en-US" smtClean="0"/>
              <a:t>1/18/19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Southern China University of Technology</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Times New Roman"/>
          <a:ea typeface="+mj-ea"/>
          <a:cs typeface="Times New Roman"/>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1.png"/><Relationship Id="rId5" Type="http://schemas.openxmlformats.org/officeDocument/2006/relationships/oleObject" Target="../embeddings/oleObject1.bin"/><Relationship Id="rId6" Type="http://schemas.openxmlformats.org/officeDocument/2006/relationships/image" Target="../media/image20.emf"/><Relationship Id="rId7" Type="http://schemas.openxmlformats.org/officeDocument/2006/relationships/image" Target="../media/image22.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s://tinyurl.com/y9bhqxbt"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jpeg"/><Relationship Id="rId8" Type="http://schemas.microsoft.com/office/2007/relationships/hdphoto" Target="../media/hdphoto1.wdp"/><Relationship Id="rId9"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1.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58.png"/><Relationship Id="rId5" Type="http://schemas.openxmlformats.org/officeDocument/2006/relationships/oleObject" Target="../embeddings/oleObject2.bin"/><Relationship Id="rId6" Type="http://schemas.openxmlformats.org/officeDocument/2006/relationships/image" Target="../media/image62.emf"/><Relationship Id="rId7" Type="http://schemas.openxmlformats.org/officeDocument/2006/relationships/oleObject" Target="../embeddings/oleObject3.bin"/><Relationship Id="rId8" Type="http://schemas.openxmlformats.org/officeDocument/2006/relationships/image" Target="../media/image6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4" Type="http://schemas.microsoft.com/office/2007/relationships/hdphoto" Target="../media/hdphoto2.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jpeg"/><Relationship Id="rId8" Type="http://schemas.microsoft.com/office/2007/relationships/hdphoto" Target="../media/hdphoto1.wdp"/><Relationship Id="rId9" Type="http://schemas.openxmlformats.org/officeDocument/2006/relationships/image" Target="../media/image5.jp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microsoft.com/office/2007/relationships/hdphoto" Target="../media/hdphoto1.wdp"/><Relationship Id="rId7" Type="http://schemas.openxmlformats.org/officeDocument/2006/relationships/image" Target="../media/image5.jpg"/><Relationship Id="rId8" Type="http://schemas.openxmlformats.org/officeDocument/2006/relationships/image" Target="../media/image9.jpg"/><Relationship Id="rId9"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eg"/><Relationship Id="rId5" Type="http://schemas.openxmlformats.org/officeDocument/2006/relationships/image" Target="../media/image73.png"/><Relationship Id="rId6" Type="http://schemas.openxmlformats.org/officeDocument/2006/relationships/image" Target="../media/image74.jpeg"/><Relationship Id="rId7" Type="http://schemas.openxmlformats.org/officeDocument/2006/relationships/image" Target="../media/image75.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3" Type="http://schemas.openxmlformats.org/officeDocument/2006/relationships/diagramData" Target="../diagrams/data3.xml"/><Relationship Id="rId14" Type="http://schemas.openxmlformats.org/officeDocument/2006/relationships/diagramLayout" Target="../diagrams/layout3.xml"/><Relationship Id="rId15" Type="http://schemas.openxmlformats.org/officeDocument/2006/relationships/diagramQuickStyle" Target="../diagrams/quickStyle3.xml"/><Relationship Id="rId16" Type="http://schemas.openxmlformats.org/officeDocument/2006/relationships/diagramColors" Target="../diagrams/colors3.xml"/><Relationship Id="rId1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90800"/>
            <a:ext cx="9144000" cy="1311798"/>
          </a:xfrm>
        </p:spPr>
        <p:txBody>
          <a:bodyPr>
            <a:noAutofit/>
          </a:bodyPr>
          <a:lstStyle/>
          <a:p>
            <a:r>
              <a:rPr lang="en-US" sz="4000" dirty="0" smtClean="0"/>
              <a:t>Using Deep Siamese </a:t>
            </a:r>
            <a:r>
              <a:rPr lang="en-US" sz="4000" dirty="0"/>
              <a:t>Neural </a:t>
            </a:r>
            <a:r>
              <a:rPr lang="en-US" sz="4000" dirty="0" smtClean="0"/>
              <a:t>Networks</a:t>
            </a:r>
            <a:br>
              <a:rPr lang="en-US" sz="4000" dirty="0" smtClean="0"/>
            </a:br>
            <a:r>
              <a:rPr lang="en-US" sz="4000" dirty="0" smtClean="0"/>
              <a:t>to Speed Up Natural Products Research </a:t>
            </a:r>
            <a:endParaRPr lang="en-US" sz="4000" dirty="0"/>
          </a:p>
        </p:txBody>
      </p:sp>
      <p:sp>
        <p:nvSpPr>
          <p:cNvPr id="3" name="Subtitle 2"/>
          <p:cNvSpPr>
            <a:spLocks noGrp="1"/>
          </p:cNvSpPr>
          <p:nvPr>
            <p:ph type="subTitle" idx="1"/>
          </p:nvPr>
        </p:nvSpPr>
        <p:spPr>
          <a:xfrm>
            <a:off x="1295400" y="4572000"/>
            <a:ext cx="6400800" cy="2286000"/>
          </a:xfrm>
        </p:spPr>
        <p:txBody>
          <a:bodyPr>
            <a:normAutofit/>
          </a:bodyPr>
          <a:lstStyle/>
          <a:p>
            <a:r>
              <a:rPr lang="en-US" sz="2800" dirty="0" smtClean="0">
                <a:solidFill>
                  <a:schemeClr val="tx1"/>
                </a:solidFill>
              </a:rPr>
              <a:t>Garrison W. Cottrell</a:t>
            </a:r>
          </a:p>
          <a:p>
            <a:r>
              <a:rPr lang="en-US" sz="2400" dirty="0" smtClean="0">
                <a:solidFill>
                  <a:schemeClr val="tx1"/>
                </a:solidFill>
              </a:rPr>
              <a:t>CSE Department</a:t>
            </a:r>
          </a:p>
          <a:p>
            <a:r>
              <a:rPr lang="en-US" sz="2400" dirty="0" smtClean="0">
                <a:solidFill>
                  <a:schemeClr val="tx1"/>
                </a:solidFill>
              </a:rPr>
              <a:t>Gary’s Unbelievable Research Unit (GURU) </a:t>
            </a:r>
            <a:endParaRPr lang="en-US" sz="2400" dirty="0">
              <a:solidFill>
                <a:schemeClr val="tx1"/>
              </a:solidFill>
            </a:endParaRPr>
          </a:p>
          <a:p>
            <a:r>
              <a:rPr lang="en-US" sz="2400" dirty="0">
                <a:solidFill>
                  <a:schemeClr val="tx1"/>
                </a:solidFill>
              </a:rPr>
              <a:t>UC San Diego </a:t>
            </a:r>
          </a:p>
          <a:p>
            <a:endParaRPr lang="en-US" sz="2800" dirty="0"/>
          </a:p>
        </p:txBody>
      </p:sp>
      <p:pic>
        <p:nvPicPr>
          <p:cNvPr id="4" name="Picture 2" descr="C:\Users\Chen Zhang\Desktop\desktop 09112016\Lab\yerlan_results\SMASH conference 2016\poster\logos\SI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0180" y="33867"/>
            <a:ext cx="1752220" cy="17631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 descr="guru-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3867"/>
            <a:ext cx="2743201" cy="1096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615557" cy="728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0594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067800" cy="792162"/>
          </a:xfrm>
        </p:spPr>
        <p:txBody>
          <a:bodyPr>
            <a:noAutofit/>
          </a:bodyPr>
          <a:lstStyle/>
          <a:p>
            <a:r>
              <a:rPr lang="en-US" sz="3400" dirty="0" smtClean="0"/>
              <a:t>2D Nuclear Magnetic Resonance Imaging</a:t>
            </a:r>
            <a:br>
              <a:rPr lang="en-US" sz="3400" dirty="0" smtClean="0"/>
            </a:br>
            <a:r>
              <a:rPr lang="en-US" sz="3400" dirty="0" smtClean="0"/>
              <a:t>(2D NMR)</a:t>
            </a:r>
            <a:endParaRPr lang="en-US" sz="3400" dirty="0"/>
          </a:p>
        </p:txBody>
      </p:sp>
      <p:sp>
        <p:nvSpPr>
          <p:cNvPr id="14" name="Content Placeholder 2"/>
          <p:cNvSpPr>
            <a:spLocks noGrp="1"/>
          </p:cNvSpPr>
          <p:nvPr>
            <p:ph idx="1"/>
          </p:nvPr>
        </p:nvSpPr>
        <p:spPr>
          <a:xfrm>
            <a:off x="304800" y="1676400"/>
            <a:ext cx="8610600" cy="4525963"/>
          </a:xfrm>
        </p:spPr>
        <p:txBody>
          <a:bodyPr/>
          <a:lstStyle/>
          <a:p>
            <a:r>
              <a:rPr lang="en-US" dirty="0" smtClean="0"/>
              <a:t>2D NMR is a technique that gives indications of bonds between atoms in a molecule</a:t>
            </a:r>
          </a:p>
          <a:p>
            <a:endParaRPr lang="en-US" dirty="0"/>
          </a:p>
          <a:p>
            <a:r>
              <a:rPr lang="en-US" dirty="0" smtClean="0"/>
              <a:t>We think of it as the “fingerprint” of the molecule</a:t>
            </a:r>
          </a:p>
          <a:p>
            <a:endParaRPr lang="en-US" dirty="0"/>
          </a:p>
          <a:p>
            <a:r>
              <a:rPr lang="en-US" dirty="0" smtClean="0"/>
              <a:t>And now I’ve told you everything I know about NMR!! </a:t>
            </a:r>
            <a:endParaRPr lang="en-US" dirty="0"/>
          </a:p>
        </p:txBody>
      </p:sp>
      <p:sp>
        <p:nvSpPr>
          <p:cNvPr id="3" name="Date Placeholder 2"/>
          <p:cNvSpPr>
            <a:spLocks noGrp="1"/>
          </p:cNvSpPr>
          <p:nvPr>
            <p:ph type="dt" sz="half" idx="10"/>
          </p:nvPr>
        </p:nvSpPr>
        <p:spPr/>
        <p:txBody>
          <a:bodyPr/>
          <a:lstStyle/>
          <a:p>
            <a:fld id="{000675D8-8FBD-5F43-B265-50F62B13BF86}"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609041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Autofit/>
          </a:bodyPr>
          <a:lstStyle/>
          <a:p>
            <a:r>
              <a:rPr lang="en-US" sz="3600" dirty="0"/>
              <a:t>2D NMR is </a:t>
            </a:r>
            <a:r>
              <a:rPr lang="en-US" sz="3600" dirty="0" smtClean="0"/>
              <a:t>an Indicator</a:t>
            </a:r>
            <a:br>
              <a:rPr lang="en-US" sz="3600" dirty="0" smtClean="0"/>
            </a:br>
            <a:r>
              <a:rPr lang="en-US" sz="3600" dirty="0" smtClean="0"/>
              <a:t> </a:t>
            </a:r>
            <a:r>
              <a:rPr lang="en-US" sz="3600" dirty="0"/>
              <a:t>of </a:t>
            </a:r>
            <a:r>
              <a:rPr lang="en-US" sz="3600" dirty="0" smtClean="0"/>
              <a:t>Compound Structure</a:t>
            </a:r>
            <a:endParaRPr lang="en-US" sz="3600" dirty="0"/>
          </a:p>
        </p:txBody>
      </p:sp>
      <p:sp>
        <p:nvSpPr>
          <p:cNvPr id="6" name="Right Arrow 5"/>
          <p:cNvSpPr/>
          <p:nvPr/>
        </p:nvSpPr>
        <p:spPr>
          <a:xfrm>
            <a:off x="2895600" y="3733800"/>
            <a:ext cx="762000" cy="320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4572000" y="1524000"/>
            <a:ext cx="4048363" cy="4099560"/>
            <a:chOff x="4953000" y="1752600"/>
            <a:chExt cx="4048363" cy="4099560"/>
          </a:xfrm>
        </p:grpSpPr>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1752600"/>
              <a:ext cx="4048363" cy="409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562600" y="2743200"/>
              <a:ext cx="1676400" cy="276999"/>
            </a:xfrm>
            <a:prstGeom prst="rect">
              <a:avLst/>
            </a:prstGeom>
            <a:noFill/>
          </p:spPr>
          <p:txBody>
            <a:bodyPr wrap="square" rtlCol="0">
              <a:spAutoFit/>
            </a:bodyPr>
            <a:lstStyle/>
            <a:p>
              <a:r>
                <a:rPr lang="en-US" sz="1200" dirty="0"/>
                <a:t>HSQC 3.6mg, C</a:t>
              </a:r>
              <a:r>
                <a:rPr lang="en-US" sz="1200" baseline="-25000" dirty="0"/>
                <a:t>6</a:t>
              </a:r>
              <a:r>
                <a:rPr lang="en-US" sz="1200" dirty="0"/>
                <a:t>D</a:t>
              </a:r>
              <a:r>
                <a:rPr lang="en-US" sz="1200" baseline="-25000" dirty="0"/>
                <a:t>6</a:t>
              </a:r>
            </a:p>
          </p:txBody>
        </p:sp>
      </p:gr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944267677"/>
              </p:ext>
            </p:extLst>
          </p:nvPr>
        </p:nvGraphicFramePr>
        <p:xfrm>
          <a:off x="457200" y="1447800"/>
          <a:ext cx="3406775" cy="1035050"/>
        </p:xfrm>
        <a:graphic>
          <a:graphicData uri="http://schemas.openxmlformats.org/presentationml/2006/ole">
            <mc:AlternateContent xmlns:mc="http://schemas.openxmlformats.org/markup-compatibility/2006">
              <mc:Choice xmlns:v="urn:schemas-microsoft-com:vml" Requires="v">
                <p:oleObj spid="_x0000_s53368" name="CS ChemDraw Drawing" r:id="rId5" imgW="3413400" imgH="1033020" progId="ChemDraw.Document.6.0">
                  <p:embed/>
                </p:oleObj>
              </mc:Choice>
              <mc:Fallback>
                <p:oleObj name="CS ChemDraw Drawing" r:id="rId5" imgW="3413400" imgH="1033020" progId="ChemDraw.Document.6.0">
                  <p:embed/>
                  <p:pic>
                    <p:nvPicPr>
                      <p:cNvPr id="8" name="Object 7"/>
                      <p:cNvPicPr>
                        <a:picLocks noChangeAspect="1" noChangeArrowheads="1"/>
                      </p:cNvPicPr>
                      <p:nvPr/>
                    </p:nvPicPr>
                    <p:blipFill>
                      <a:blip r:embed="rId6"/>
                      <a:srcRect/>
                      <a:stretch>
                        <a:fillRect/>
                      </a:stretch>
                    </p:blipFill>
                    <p:spPr bwMode="auto">
                      <a:xfrm>
                        <a:off x="457200" y="1447800"/>
                        <a:ext cx="3406775"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19" descr="C:\Users\Chen Zhang\Desktop\Lab\2183\2183 microscopy\x20_2183_140418.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600" y="3352800"/>
            <a:ext cx="1327785" cy="999490"/>
          </a:xfrm>
          <a:prstGeom prst="rect">
            <a:avLst/>
          </a:prstGeom>
          <a:noFill/>
          <a:extLst/>
        </p:spPr>
      </p:pic>
      <p:sp>
        <p:nvSpPr>
          <p:cNvPr id="11" name="Rectangle 10"/>
          <p:cNvSpPr/>
          <p:nvPr/>
        </p:nvSpPr>
        <p:spPr>
          <a:xfrm>
            <a:off x="533400" y="2819400"/>
            <a:ext cx="1426855" cy="276999"/>
          </a:xfrm>
          <a:prstGeom prst="rect">
            <a:avLst/>
          </a:prstGeom>
        </p:spPr>
        <p:txBody>
          <a:bodyPr wrap="none">
            <a:spAutoFit/>
          </a:bodyPr>
          <a:lstStyle/>
          <a:p>
            <a:r>
              <a:rPr lang="en-US" sz="1200" b="1" i="1" dirty="0" smtClean="0"/>
              <a:t> </a:t>
            </a:r>
            <a:r>
              <a:rPr lang="en-US" sz="1200" b="1" i="1" dirty="0" err="1"/>
              <a:t>Caldora</a:t>
            </a:r>
            <a:r>
              <a:rPr lang="en-US" sz="1200" b="1" i="1" dirty="0"/>
              <a:t> </a:t>
            </a:r>
            <a:r>
              <a:rPr lang="en-US" sz="1200" b="1" i="1" dirty="0" err="1"/>
              <a:t>penicillata</a:t>
            </a:r>
            <a:endParaRPr lang="en-US" sz="1200" dirty="0"/>
          </a:p>
        </p:txBody>
      </p:sp>
      <p:sp>
        <p:nvSpPr>
          <p:cNvPr id="9" name="Date Placeholder 8"/>
          <p:cNvSpPr>
            <a:spLocks noGrp="1"/>
          </p:cNvSpPr>
          <p:nvPr>
            <p:ph type="dt" sz="half" idx="10"/>
          </p:nvPr>
        </p:nvSpPr>
        <p:spPr/>
        <p:txBody>
          <a:bodyPr/>
          <a:lstStyle/>
          <a:p>
            <a:fld id="{0827B2E2-F554-A547-B381-808023207DCA}" type="datetime1">
              <a:rPr lang="en-US" smtClean="0"/>
              <a:t>1/18/19</a:t>
            </a:fld>
            <a:endParaRPr lang="en-US"/>
          </a:p>
        </p:txBody>
      </p:sp>
      <p:sp>
        <p:nvSpPr>
          <p:cNvPr id="17" name="Footer Placeholder 16"/>
          <p:cNvSpPr>
            <a:spLocks noGrp="1"/>
          </p:cNvSpPr>
          <p:nvPr>
            <p:ph type="ftr" sz="quarter" idx="11"/>
          </p:nvPr>
        </p:nvSpPr>
        <p:spPr/>
        <p:txBody>
          <a:bodyPr/>
          <a:lstStyle/>
          <a:p>
            <a:r>
              <a:rPr lang="en-US" smtClean="0"/>
              <a:t>Southern China University of Technology</a:t>
            </a:r>
            <a:endParaRPr lang="en-US"/>
          </a:p>
        </p:txBody>
      </p:sp>
      <p:sp>
        <p:nvSpPr>
          <p:cNvPr id="21" name="Slide Number Placeholder 20"/>
          <p:cNvSpPr>
            <a:spLocks noGrp="1"/>
          </p:cNvSpPr>
          <p:nvPr>
            <p:ph type="sldNum" sz="quarter" idx="12"/>
          </p:nvPr>
        </p:nvSpPr>
        <p:spPr/>
        <p:txBody>
          <a:bodyPr/>
          <a:lstStyle/>
          <a:p>
            <a:fld id="{B6F15528-21DE-4FAA-801E-634DDDAF4B2B}" type="slidenum">
              <a:rPr lang="en-US" smtClean="0"/>
              <a:pPr/>
              <a:t>11</a:t>
            </a:fld>
            <a:endParaRPr lang="en-US"/>
          </a:p>
        </p:txBody>
      </p:sp>
      <p:sp>
        <p:nvSpPr>
          <p:cNvPr id="23" name="TextBox 22"/>
          <p:cNvSpPr txBox="1"/>
          <p:nvPr/>
        </p:nvSpPr>
        <p:spPr>
          <a:xfrm>
            <a:off x="304800" y="4648200"/>
            <a:ext cx="3810000" cy="1077218"/>
          </a:xfrm>
          <a:prstGeom prst="rect">
            <a:avLst/>
          </a:prstGeom>
          <a:noFill/>
        </p:spPr>
        <p:txBody>
          <a:bodyPr wrap="square" rtlCol="0">
            <a:spAutoFit/>
          </a:bodyPr>
          <a:lstStyle/>
          <a:p>
            <a:r>
              <a:rPr lang="en-US" sz="3200" dirty="0" smtClean="0">
                <a:latin typeface="Times New Roman"/>
                <a:cs typeface="Times New Roman"/>
              </a:rPr>
              <a:t>Each “dot” here corresponds to a bond </a:t>
            </a:r>
            <a:endParaRPr lang="en-US" sz="3200" dirty="0">
              <a:latin typeface="Times New Roman"/>
              <a:cs typeface="Times New Roman"/>
            </a:endParaRPr>
          </a:p>
        </p:txBody>
      </p:sp>
      <p:cxnSp>
        <p:nvCxnSpPr>
          <p:cNvPr id="25" name="Straight Arrow Connector 24"/>
          <p:cNvCxnSpPr/>
          <p:nvPr/>
        </p:nvCxnSpPr>
        <p:spPr>
          <a:xfrm flipV="1">
            <a:off x="3886200" y="4038600"/>
            <a:ext cx="2514600" cy="106680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810000" y="4800600"/>
            <a:ext cx="2133600" cy="30480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51738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1143000"/>
          </a:xfrm>
        </p:spPr>
        <p:txBody>
          <a:bodyPr/>
          <a:lstStyle/>
          <a:p>
            <a:r>
              <a:rPr lang="en-US" dirty="0" smtClean="0"/>
              <a:t>NMR structure analysis is subtle</a:t>
            </a:r>
            <a:endParaRPr lang="en-US"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pic>
        <p:nvPicPr>
          <p:cNvPr id="8" name="Picture 7"/>
          <p:cNvPicPr>
            <a:picLocks noChangeAspect="1"/>
          </p:cNvPicPr>
          <p:nvPr/>
        </p:nvPicPr>
        <p:blipFill rotWithShape="1">
          <a:blip r:embed="rId3"/>
          <a:srcRect b="3333"/>
          <a:stretch/>
        </p:blipFill>
        <p:spPr>
          <a:xfrm>
            <a:off x="457200" y="4267200"/>
            <a:ext cx="2469931" cy="2194560"/>
          </a:xfrm>
          <a:prstGeom prst="rect">
            <a:avLst/>
          </a:prstGeom>
        </p:spPr>
      </p:pic>
      <p:pic>
        <p:nvPicPr>
          <p:cNvPr id="9" name="Picture 8"/>
          <p:cNvPicPr>
            <a:picLocks noChangeAspect="1"/>
          </p:cNvPicPr>
          <p:nvPr/>
        </p:nvPicPr>
        <p:blipFill>
          <a:blip r:embed="rId4"/>
          <a:stretch>
            <a:fillRect/>
          </a:stretch>
        </p:blipFill>
        <p:spPr>
          <a:xfrm>
            <a:off x="3200400" y="4343400"/>
            <a:ext cx="2090483" cy="2108199"/>
          </a:xfrm>
          <a:prstGeom prst="rect">
            <a:avLst/>
          </a:prstGeom>
        </p:spPr>
      </p:pic>
      <p:pic>
        <p:nvPicPr>
          <p:cNvPr id="10" name="Picture 9"/>
          <p:cNvPicPr>
            <a:picLocks noChangeAspect="1"/>
          </p:cNvPicPr>
          <p:nvPr/>
        </p:nvPicPr>
        <p:blipFill rotWithShape="1">
          <a:blip r:embed="rId5"/>
          <a:srcRect l="51844" t="1" r="-4262" b="12240"/>
          <a:stretch/>
        </p:blipFill>
        <p:spPr>
          <a:xfrm>
            <a:off x="6096000" y="4343400"/>
            <a:ext cx="2353056" cy="1835901"/>
          </a:xfrm>
          <a:prstGeom prst="rect">
            <a:avLst/>
          </a:prstGeom>
        </p:spPr>
      </p:pic>
      <p:pic>
        <p:nvPicPr>
          <p:cNvPr id="11" name="Picture 10" descr="Aspewentin 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1752600"/>
            <a:ext cx="2726200" cy="1962864"/>
          </a:xfrm>
          <a:prstGeom prst="rect">
            <a:avLst/>
          </a:prstGeom>
          <a:ln>
            <a:solidFill>
              <a:schemeClr val="tx1"/>
            </a:solidFill>
          </a:ln>
        </p:spPr>
      </p:pic>
      <p:pic>
        <p:nvPicPr>
          <p:cNvPr id="12" name="Picture 11" descr="Aspewentin B.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1752600"/>
            <a:ext cx="2580805" cy="1981200"/>
          </a:xfrm>
          <a:prstGeom prst="rect">
            <a:avLst/>
          </a:prstGeom>
          <a:ln>
            <a:solidFill>
              <a:schemeClr val="tx1"/>
            </a:solidFill>
          </a:ln>
        </p:spPr>
      </p:pic>
      <p:pic>
        <p:nvPicPr>
          <p:cNvPr id="13" name="Picture 12" descr="Aspewentin 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2200" y="1752600"/>
            <a:ext cx="2590800" cy="1981200"/>
          </a:xfrm>
          <a:prstGeom prst="rect">
            <a:avLst/>
          </a:prstGeom>
          <a:ln>
            <a:solidFill>
              <a:schemeClr val="tx1"/>
            </a:solidFill>
          </a:ln>
        </p:spPr>
      </p:pic>
      <p:sp>
        <p:nvSpPr>
          <p:cNvPr id="14" name="TextBox 13"/>
          <p:cNvSpPr txBox="1"/>
          <p:nvPr/>
        </p:nvSpPr>
        <p:spPr>
          <a:xfrm>
            <a:off x="457200" y="1066800"/>
            <a:ext cx="8534400" cy="584776"/>
          </a:xfrm>
          <a:prstGeom prst="rect">
            <a:avLst/>
          </a:prstGeom>
          <a:noFill/>
        </p:spPr>
        <p:txBody>
          <a:bodyPr wrap="square" rtlCol="0">
            <a:spAutoFit/>
          </a:bodyPr>
          <a:lstStyle/>
          <a:p>
            <a:r>
              <a:rPr lang="en-US" sz="3200" dirty="0" err="1" smtClean="0">
                <a:latin typeface="Times New Roman"/>
                <a:cs typeface="Times New Roman"/>
              </a:rPr>
              <a:t>Aspewentin</a:t>
            </a:r>
            <a:r>
              <a:rPr lang="en-US" sz="3200" dirty="0">
                <a:latin typeface="Times New Roman"/>
                <a:cs typeface="Times New Roman"/>
              </a:rPr>
              <a:t> A	</a:t>
            </a:r>
            <a:r>
              <a:rPr lang="en-US" sz="3200" dirty="0" smtClean="0">
                <a:latin typeface="Times New Roman"/>
                <a:cs typeface="Times New Roman"/>
              </a:rPr>
              <a:t>  </a:t>
            </a:r>
            <a:r>
              <a:rPr lang="en-US" sz="3200" dirty="0" err="1" smtClean="0">
                <a:latin typeface="Times New Roman"/>
                <a:cs typeface="Times New Roman"/>
              </a:rPr>
              <a:t>Aspewentin</a:t>
            </a:r>
            <a:r>
              <a:rPr lang="en-US" sz="3200" dirty="0" smtClean="0">
                <a:latin typeface="Times New Roman"/>
                <a:cs typeface="Times New Roman"/>
              </a:rPr>
              <a:t> </a:t>
            </a:r>
            <a:r>
              <a:rPr lang="en-US" sz="3200" dirty="0">
                <a:latin typeface="Times New Roman"/>
                <a:cs typeface="Times New Roman"/>
              </a:rPr>
              <a:t>B	</a:t>
            </a:r>
            <a:r>
              <a:rPr lang="en-US" sz="3200" dirty="0" smtClean="0">
                <a:latin typeface="Times New Roman"/>
                <a:cs typeface="Times New Roman"/>
              </a:rPr>
              <a:t>   </a:t>
            </a:r>
            <a:r>
              <a:rPr lang="en-US" sz="3200" dirty="0" err="1" smtClean="0">
                <a:latin typeface="Times New Roman"/>
                <a:cs typeface="Times New Roman"/>
              </a:rPr>
              <a:t>Aspewentin</a:t>
            </a:r>
            <a:r>
              <a:rPr lang="en-US" sz="3200" dirty="0" smtClean="0">
                <a:latin typeface="Times New Roman"/>
                <a:cs typeface="Times New Roman"/>
              </a:rPr>
              <a:t> C</a:t>
            </a:r>
            <a:endParaRPr lang="en-US" sz="3200" dirty="0">
              <a:latin typeface="Times New Roman"/>
              <a:cs typeface="Times New Roman"/>
            </a:endParaRPr>
          </a:p>
        </p:txBody>
      </p:sp>
      <p:sp>
        <p:nvSpPr>
          <p:cNvPr id="15" name="TextBox 14"/>
          <p:cNvSpPr txBox="1"/>
          <p:nvPr/>
        </p:nvSpPr>
        <p:spPr>
          <a:xfrm>
            <a:off x="304800" y="3810000"/>
            <a:ext cx="8534400" cy="584776"/>
          </a:xfrm>
          <a:prstGeom prst="rect">
            <a:avLst/>
          </a:prstGeom>
          <a:noFill/>
        </p:spPr>
        <p:txBody>
          <a:bodyPr wrap="square" rtlCol="0">
            <a:spAutoFit/>
          </a:bodyPr>
          <a:lstStyle/>
          <a:p>
            <a:r>
              <a:rPr lang="en-US" sz="3200" dirty="0" smtClean="0">
                <a:latin typeface="Times New Roman"/>
                <a:cs typeface="Times New Roman"/>
              </a:rPr>
              <a:t>          NMR Spectrum	</a:t>
            </a:r>
            <a:endParaRPr lang="en-US" sz="3200" dirty="0">
              <a:latin typeface="Times New Roman"/>
              <a:cs typeface="Times New Roman"/>
            </a:endParaRPr>
          </a:p>
        </p:txBody>
      </p:sp>
      <p:sp>
        <p:nvSpPr>
          <p:cNvPr id="16" name="Up Arrow 15"/>
          <p:cNvSpPr/>
          <p:nvPr/>
        </p:nvSpPr>
        <p:spPr>
          <a:xfrm>
            <a:off x="914400" y="3810000"/>
            <a:ext cx="484632" cy="52120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5257800" y="3886200"/>
            <a:ext cx="484632" cy="533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19800" y="3810000"/>
            <a:ext cx="3124200" cy="584776"/>
          </a:xfrm>
          <a:prstGeom prst="rect">
            <a:avLst/>
          </a:prstGeom>
          <a:noFill/>
        </p:spPr>
        <p:txBody>
          <a:bodyPr wrap="square" rtlCol="0">
            <a:spAutoFit/>
          </a:bodyPr>
          <a:lstStyle/>
          <a:p>
            <a:r>
              <a:rPr lang="en-US" sz="3200" dirty="0" smtClean="0">
                <a:latin typeface="Times New Roman"/>
                <a:cs typeface="Times New Roman"/>
              </a:rPr>
              <a:t> Actual Structure </a:t>
            </a:r>
            <a:endParaRPr lang="en-US" sz="3200" dirty="0">
              <a:latin typeface="Times New Roman"/>
              <a:cs typeface="Times New Roman"/>
            </a:endParaRPr>
          </a:p>
        </p:txBody>
      </p:sp>
    </p:spTree>
    <p:extLst>
      <p:ext uri="{BB962C8B-B14F-4D97-AF65-F5344CB8AC3E}">
        <p14:creationId xmlns:p14="http://schemas.microsoft.com/office/powerpoint/2010/main" val="1171977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1143000"/>
          </a:xfrm>
        </p:spPr>
        <p:txBody>
          <a:bodyPr/>
          <a:lstStyle/>
          <a:p>
            <a:r>
              <a:rPr lang="en-US" dirty="0" smtClean="0"/>
              <a:t>And Noisy!</a:t>
            </a:r>
            <a:endParaRPr lang="en-US"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14" name="TextBox 13"/>
          <p:cNvSpPr txBox="1"/>
          <p:nvPr/>
        </p:nvSpPr>
        <p:spPr>
          <a:xfrm>
            <a:off x="304800" y="1066800"/>
            <a:ext cx="8839200" cy="523220"/>
          </a:xfrm>
          <a:prstGeom prst="rect">
            <a:avLst/>
          </a:prstGeom>
          <a:noFill/>
        </p:spPr>
        <p:txBody>
          <a:bodyPr wrap="square" rtlCol="0">
            <a:spAutoFit/>
          </a:bodyPr>
          <a:lstStyle/>
          <a:p>
            <a:r>
              <a:rPr lang="en-US" sz="2800" dirty="0" err="1" smtClean="0">
                <a:latin typeface="Times New Roman"/>
                <a:cs typeface="Times New Roman"/>
              </a:rPr>
              <a:t>Chandonanone</a:t>
            </a:r>
            <a:r>
              <a:rPr lang="en-US" sz="2800" dirty="0">
                <a:latin typeface="Times New Roman"/>
                <a:cs typeface="Times New Roman"/>
              </a:rPr>
              <a:t> </a:t>
            </a:r>
            <a:r>
              <a:rPr lang="en-US" sz="2800" dirty="0" smtClean="0">
                <a:latin typeface="Times New Roman"/>
                <a:cs typeface="Times New Roman"/>
              </a:rPr>
              <a:t>A       </a:t>
            </a:r>
            <a:r>
              <a:rPr lang="en-US" sz="2800" dirty="0" err="1" smtClean="0">
                <a:latin typeface="Times New Roman"/>
                <a:cs typeface="Times New Roman"/>
              </a:rPr>
              <a:t>Chandonanone</a:t>
            </a:r>
            <a:r>
              <a:rPr lang="en-US" sz="2800" dirty="0" smtClean="0">
                <a:latin typeface="Times New Roman"/>
                <a:cs typeface="Times New Roman"/>
              </a:rPr>
              <a:t> B     </a:t>
            </a:r>
            <a:r>
              <a:rPr lang="en-US" sz="2800" dirty="0" err="1" smtClean="0">
                <a:latin typeface="Times New Roman"/>
                <a:cs typeface="Times New Roman"/>
              </a:rPr>
              <a:t>Chandonanone</a:t>
            </a:r>
            <a:r>
              <a:rPr lang="en-US" sz="2800" dirty="0" smtClean="0">
                <a:latin typeface="Times New Roman"/>
                <a:cs typeface="Times New Roman"/>
              </a:rPr>
              <a:t> </a:t>
            </a:r>
            <a:r>
              <a:rPr lang="en-US" sz="2800" dirty="0">
                <a:latin typeface="Times New Roman"/>
                <a:cs typeface="Times New Roman"/>
              </a:rPr>
              <a:t>C</a:t>
            </a:r>
          </a:p>
        </p:txBody>
      </p:sp>
      <p:sp>
        <p:nvSpPr>
          <p:cNvPr id="15" name="TextBox 14"/>
          <p:cNvSpPr txBox="1"/>
          <p:nvPr/>
        </p:nvSpPr>
        <p:spPr>
          <a:xfrm>
            <a:off x="304800" y="3810000"/>
            <a:ext cx="8534400" cy="584776"/>
          </a:xfrm>
          <a:prstGeom prst="rect">
            <a:avLst/>
          </a:prstGeom>
          <a:noFill/>
        </p:spPr>
        <p:txBody>
          <a:bodyPr wrap="square" rtlCol="0">
            <a:spAutoFit/>
          </a:bodyPr>
          <a:lstStyle/>
          <a:p>
            <a:r>
              <a:rPr lang="en-US" sz="3200" dirty="0" smtClean="0">
                <a:latin typeface="Times New Roman"/>
                <a:cs typeface="Times New Roman"/>
              </a:rPr>
              <a:t>          NMR Spectrum	</a:t>
            </a:r>
            <a:endParaRPr lang="en-US" sz="3200" dirty="0">
              <a:latin typeface="Times New Roman"/>
              <a:cs typeface="Times New Roman"/>
            </a:endParaRPr>
          </a:p>
        </p:txBody>
      </p:sp>
      <p:sp>
        <p:nvSpPr>
          <p:cNvPr id="16" name="Up Arrow 15"/>
          <p:cNvSpPr/>
          <p:nvPr/>
        </p:nvSpPr>
        <p:spPr>
          <a:xfrm>
            <a:off x="914400" y="3810000"/>
            <a:ext cx="484632" cy="52120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5257800" y="3886200"/>
            <a:ext cx="484632" cy="533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19800" y="3810000"/>
            <a:ext cx="3124200" cy="584776"/>
          </a:xfrm>
          <a:prstGeom prst="rect">
            <a:avLst/>
          </a:prstGeom>
          <a:noFill/>
        </p:spPr>
        <p:txBody>
          <a:bodyPr wrap="square" rtlCol="0">
            <a:spAutoFit/>
          </a:bodyPr>
          <a:lstStyle/>
          <a:p>
            <a:r>
              <a:rPr lang="en-US" sz="3200" dirty="0" smtClean="0">
                <a:latin typeface="Times New Roman"/>
                <a:cs typeface="Times New Roman"/>
              </a:rPr>
              <a:t> Actual Structure </a:t>
            </a:r>
            <a:endParaRPr lang="en-US" sz="3200" dirty="0">
              <a:latin typeface="Times New Roman"/>
              <a:cs typeface="Times New Roman"/>
            </a:endParaRPr>
          </a:p>
        </p:txBody>
      </p:sp>
      <p:pic>
        <p:nvPicPr>
          <p:cNvPr id="3" name="Picture 2"/>
          <p:cNvPicPr>
            <a:picLocks noChangeAspect="1"/>
          </p:cNvPicPr>
          <p:nvPr/>
        </p:nvPicPr>
        <p:blipFill>
          <a:blip r:embed="rId3"/>
          <a:stretch>
            <a:fillRect/>
          </a:stretch>
        </p:blipFill>
        <p:spPr>
          <a:xfrm>
            <a:off x="6096000" y="1600200"/>
            <a:ext cx="2895600" cy="2070354"/>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152400" y="1600200"/>
            <a:ext cx="2861733" cy="2046139"/>
          </a:xfrm>
          <a:prstGeom prst="rect">
            <a:avLst/>
          </a:prstGeom>
          <a:ln>
            <a:solidFill>
              <a:schemeClr val="tx1"/>
            </a:solidFill>
          </a:ln>
        </p:spPr>
      </p:pic>
      <p:pic>
        <p:nvPicPr>
          <p:cNvPr id="19" name="Picture 18"/>
          <p:cNvPicPr>
            <a:picLocks noChangeAspect="1"/>
          </p:cNvPicPr>
          <p:nvPr/>
        </p:nvPicPr>
        <p:blipFill>
          <a:blip r:embed="rId5"/>
          <a:stretch>
            <a:fillRect/>
          </a:stretch>
        </p:blipFill>
        <p:spPr>
          <a:xfrm>
            <a:off x="3124200" y="1600200"/>
            <a:ext cx="2834319" cy="2026538"/>
          </a:xfrm>
          <a:prstGeom prst="rect">
            <a:avLst/>
          </a:prstGeom>
          <a:ln>
            <a:solidFill>
              <a:schemeClr val="tx1"/>
            </a:solidFill>
          </a:ln>
        </p:spPr>
      </p:pic>
      <p:pic>
        <p:nvPicPr>
          <p:cNvPr id="20" name="Picture 19"/>
          <p:cNvPicPr>
            <a:picLocks noChangeAspect="1"/>
          </p:cNvPicPr>
          <p:nvPr/>
        </p:nvPicPr>
        <p:blipFill>
          <a:blip r:embed="rId6"/>
          <a:stretch>
            <a:fillRect/>
          </a:stretch>
        </p:blipFill>
        <p:spPr>
          <a:xfrm>
            <a:off x="5943600" y="4495800"/>
            <a:ext cx="1811645" cy="1854200"/>
          </a:xfrm>
          <a:prstGeom prst="rect">
            <a:avLst/>
          </a:prstGeom>
        </p:spPr>
      </p:pic>
      <p:sp>
        <p:nvSpPr>
          <p:cNvPr id="21" name="TextBox 20"/>
          <p:cNvSpPr txBox="1"/>
          <p:nvPr/>
        </p:nvSpPr>
        <p:spPr>
          <a:xfrm>
            <a:off x="381000" y="5181600"/>
            <a:ext cx="5186186" cy="461665"/>
          </a:xfrm>
          <a:prstGeom prst="rect">
            <a:avLst/>
          </a:prstGeom>
          <a:noFill/>
        </p:spPr>
        <p:txBody>
          <a:bodyPr wrap="none" rtlCol="0">
            <a:spAutoFit/>
          </a:bodyPr>
          <a:lstStyle/>
          <a:p>
            <a:r>
              <a:rPr lang="en-US" sz="2400" dirty="0" smtClean="0">
                <a:latin typeface="Times New Roman"/>
                <a:cs typeface="Times New Roman"/>
              </a:rPr>
              <a:t>These are artifacts of the solvent used...</a:t>
            </a:r>
            <a:endParaRPr lang="en-US" sz="2400" dirty="0">
              <a:latin typeface="Times New Roman"/>
              <a:cs typeface="Times New Roman"/>
            </a:endParaRPr>
          </a:p>
        </p:txBody>
      </p:sp>
      <p:cxnSp>
        <p:nvCxnSpPr>
          <p:cNvPr id="23" name="Straight Arrow Connector 22"/>
          <p:cNvCxnSpPr/>
          <p:nvPr/>
        </p:nvCxnSpPr>
        <p:spPr>
          <a:xfrm flipH="1" flipV="1">
            <a:off x="3657600" y="2895600"/>
            <a:ext cx="990600" cy="213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648200" y="3200400"/>
            <a:ext cx="228600"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904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B3495C-11E0-4BF7-9858-160F97728191}"/>
              </a:ext>
            </a:extLst>
          </p:cNvPr>
          <p:cNvSpPr>
            <a:spLocks noGrp="1"/>
          </p:cNvSpPr>
          <p:nvPr>
            <p:ph type="title"/>
          </p:nvPr>
        </p:nvSpPr>
        <p:spPr>
          <a:xfrm>
            <a:off x="762000" y="225028"/>
            <a:ext cx="7886700" cy="994172"/>
          </a:xfrm>
        </p:spPr>
        <p:txBody>
          <a:bodyPr>
            <a:normAutofit/>
          </a:bodyPr>
          <a:lstStyle/>
          <a:p>
            <a:r>
              <a:rPr lang="en-US" sz="4500" b="1" dirty="0" smtClean="0"/>
              <a:t>And Mistakes can be Costly...</a:t>
            </a:r>
            <a:endParaRPr lang="en-US" sz="4500" b="1" dirty="0"/>
          </a:p>
        </p:txBody>
      </p:sp>
      <p:pic>
        <p:nvPicPr>
          <p:cNvPr id="5" name="Content Placeholder 4" descr="A close up of a logo&#10;&#10;Description generated with very high confidence">
            <a:extLst>
              <a:ext uri="{FF2B5EF4-FFF2-40B4-BE49-F238E27FC236}">
                <a16:creationId xmlns="" xmlns:a16="http://schemas.microsoft.com/office/drawing/2014/main" id="{B353D375-9CA4-4C21-B9D4-B598383BD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24000"/>
            <a:ext cx="3728500" cy="1778465"/>
          </a:xfrm>
        </p:spPr>
      </p:pic>
      <p:pic>
        <p:nvPicPr>
          <p:cNvPr id="7" name="Picture 6" descr="A close up of a logo&#10;&#10;Description generated with very high confidence">
            <a:extLst>
              <a:ext uri="{FF2B5EF4-FFF2-40B4-BE49-F238E27FC236}">
                <a16:creationId xmlns="" xmlns:a16="http://schemas.microsoft.com/office/drawing/2014/main" id="{55ECA374-5C7B-40EB-A598-8F9D45EC4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67" y="3646053"/>
            <a:ext cx="3773744" cy="2054171"/>
          </a:xfrm>
          <a:prstGeom prst="rect">
            <a:avLst/>
          </a:prstGeom>
        </p:spPr>
      </p:pic>
      <p:sp>
        <p:nvSpPr>
          <p:cNvPr id="8" name="TextBox 7">
            <a:extLst>
              <a:ext uri="{FF2B5EF4-FFF2-40B4-BE49-F238E27FC236}">
                <a16:creationId xmlns="" xmlns:a16="http://schemas.microsoft.com/office/drawing/2014/main" id="{0356E2C0-E42B-4292-B12D-42B810EFC271}"/>
              </a:ext>
            </a:extLst>
          </p:cNvPr>
          <p:cNvSpPr txBox="1"/>
          <p:nvPr/>
        </p:nvSpPr>
        <p:spPr>
          <a:xfrm>
            <a:off x="327724" y="2671247"/>
            <a:ext cx="1474839" cy="461665"/>
          </a:xfrm>
          <a:prstGeom prst="rect">
            <a:avLst/>
          </a:prstGeom>
          <a:noFill/>
        </p:spPr>
        <p:txBody>
          <a:bodyPr wrap="square" rtlCol="0">
            <a:spAutoFit/>
          </a:bodyPr>
          <a:lstStyle/>
          <a:p>
            <a:r>
              <a:rPr lang="en-US" sz="2400" b="1" dirty="0"/>
              <a:t>Bosutinib</a:t>
            </a:r>
          </a:p>
        </p:txBody>
      </p:sp>
      <p:sp>
        <p:nvSpPr>
          <p:cNvPr id="9" name="TextBox 8">
            <a:extLst>
              <a:ext uri="{FF2B5EF4-FFF2-40B4-BE49-F238E27FC236}">
                <a16:creationId xmlns="" xmlns:a16="http://schemas.microsoft.com/office/drawing/2014/main" id="{1BCE43E2-B63C-43AE-A5F0-A9663EBB784B}"/>
              </a:ext>
            </a:extLst>
          </p:cNvPr>
          <p:cNvSpPr txBox="1"/>
          <p:nvPr/>
        </p:nvSpPr>
        <p:spPr>
          <a:xfrm>
            <a:off x="225290" y="4626055"/>
            <a:ext cx="2433484" cy="461665"/>
          </a:xfrm>
          <a:prstGeom prst="rect">
            <a:avLst/>
          </a:prstGeom>
          <a:noFill/>
        </p:spPr>
        <p:txBody>
          <a:bodyPr wrap="square" rtlCol="0">
            <a:spAutoFit/>
          </a:bodyPr>
          <a:lstStyle/>
          <a:p>
            <a:r>
              <a:rPr lang="en-US" sz="2400" b="1" dirty="0"/>
              <a:t>Bosutinib Isomer</a:t>
            </a:r>
          </a:p>
        </p:txBody>
      </p:sp>
      <p:sp>
        <p:nvSpPr>
          <p:cNvPr id="10" name="TextBox 9">
            <a:extLst>
              <a:ext uri="{FF2B5EF4-FFF2-40B4-BE49-F238E27FC236}">
                <a16:creationId xmlns="" xmlns:a16="http://schemas.microsoft.com/office/drawing/2014/main" id="{D5D2E0A8-12D7-4383-B781-180BFFEEC252}"/>
              </a:ext>
            </a:extLst>
          </p:cNvPr>
          <p:cNvSpPr txBox="1"/>
          <p:nvPr/>
        </p:nvSpPr>
        <p:spPr>
          <a:xfrm>
            <a:off x="4446280" y="1424752"/>
            <a:ext cx="4669323" cy="2492990"/>
          </a:xfrm>
          <a:prstGeom prst="rect">
            <a:avLst/>
          </a:prstGeom>
          <a:noFill/>
        </p:spPr>
        <p:txBody>
          <a:bodyPr wrap="square" rtlCol="0">
            <a:spAutoFit/>
          </a:bodyPr>
          <a:lstStyle/>
          <a:p>
            <a:pPr marL="214313" indent="-214313">
              <a:buFont typeface="Arial" panose="020B0604020202020204" pitchFamily="34" charset="0"/>
              <a:buChar char="•"/>
            </a:pPr>
            <a:r>
              <a:rPr lang="en-US" sz="2600" dirty="0"/>
              <a:t>Same Mass </a:t>
            </a:r>
          </a:p>
          <a:p>
            <a:pPr marL="214313" indent="-214313">
              <a:buFont typeface="Arial" panose="020B0604020202020204" pitchFamily="34" charset="0"/>
              <a:buChar char="•"/>
            </a:pPr>
            <a:r>
              <a:rPr lang="en-US" sz="2600" dirty="0"/>
              <a:t>Same Chemical Composition</a:t>
            </a:r>
          </a:p>
          <a:p>
            <a:pPr marL="214313" indent="-214313">
              <a:buFont typeface="Arial" panose="020B0604020202020204" pitchFamily="34" charset="0"/>
              <a:buChar char="•"/>
            </a:pPr>
            <a:r>
              <a:rPr lang="en-US" sz="2600" dirty="0"/>
              <a:t>Similar Chemical Structures</a:t>
            </a:r>
          </a:p>
          <a:p>
            <a:pPr marL="214313" indent="-214313">
              <a:buFont typeface="Arial" panose="020B0604020202020204" pitchFamily="34" charset="0"/>
              <a:buChar char="•"/>
            </a:pPr>
            <a:r>
              <a:rPr lang="en-US" sz="2600" dirty="0"/>
              <a:t>NMR Misinterpreted by Human</a:t>
            </a:r>
          </a:p>
          <a:p>
            <a:pPr marL="214313" indent="-214313">
              <a:buFont typeface="Arial" panose="020B0604020202020204" pitchFamily="34" charset="0"/>
              <a:buChar char="•"/>
            </a:pPr>
            <a:r>
              <a:rPr lang="en-US" sz="2600" dirty="0">
                <a:solidFill>
                  <a:srgbClr val="FF0000"/>
                </a:solidFill>
              </a:rPr>
              <a:t>Very Different Biological Function!</a:t>
            </a:r>
          </a:p>
        </p:txBody>
      </p:sp>
      <p:sp>
        <p:nvSpPr>
          <p:cNvPr id="11" name="Rectangle 10">
            <a:extLst>
              <a:ext uri="{FF2B5EF4-FFF2-40B4-BE49-F238E27FC236}">
                <a16:creationId xmlns="" xmlns:a16="http://schemas.microsoft.com/office/drawing/2014/main" id="{4D910F9D-600C-4D52-964C-C7EF5C4E8B0C}"/>
              </a:ext>
            </a:extLst>
          </p:cNvPr>
          <p:cNvSpPr/>
          <p:nvPr/>
        </p:nvSpPr>
        <p:spPr>
          <a:xfrm>
            <a:off x="4543603" y="3984350"/>
            <a:ext cx="4572000" cy="1131079"/>
          </a:xfrm>
          <a:prstGeom prst="rect">
            <a:avLst/>
          </a:prstGeom>
        </p:spPr>
        <p:txBody>
          <a:bodyPr>
            <a:spAutoFit/>
          </a:bodyPr>
          <a:lstStyle/>
          <a:p>
            <a:r>
              <a:rPr lang="en-US" sz="1350" dirty="0">
                <a:solidFill>
                  <a:srgbClr val="333333"/>
                </a:solidFill>
                <a:latin typeface="Franklin ITC Light"/>
              </a:rPr>
              <a:t>“</a:t>
            </a:r>
            <a:r>
              <a:rPr lang="en-US" sz="1350" i="1" dirty="0">
                <a:solidFill>
                  <a:srgbClr val="333333"/>
                </a:solidFill>
                <a:latin typeface="Franklin ITC Light"/>
              </a:rPr>
              <a:t>I still wonder what we could have done better. Clearly, not every lab can run and analyze an NMR spectrum of every chemical compound ordered.</a:t>
            </a:r>
            <a:r>
              <a:rPr lang="en-US" sz="1350" dirty="0">
                <a:solidFill>
                  <a:srgbClr val="333333"/>
                </a:solidFill>
                <a:latin typeface="Franklin ITC Light"/>
              </a:rPr>
              <a:t>” </a:t>
            </a:r>
          </a:p>
          <a:p>
            <a:pPr algn="r"/>
            <a:r>
              <a:rPr lang="en-US" sz="1350" dirty="0">
                <a:solidFill>
                  <a:srgbClr val="333333"/>
                </a:solidFill>
                <a:latin typeface="Franklin ITC Light"/>
              </a:rPr>
              <a:t>— Dr. Ulrich </a:t>
            </a:r>
            <a:r>
              <a:rPr lang="en-US" sz="1350" dirty="0" err="1">
                <a:solidFill>
                  <a:srgbClr val="333333"/>
                </a:solidFill>
                <a:latin typeface="Franklin ITC Light"/>
              </a:rPr>
              <a:t>Schweizer</a:t>
            </a:r>
            <a:r>
              <a:rPr lang="en-US" sz="1350" dirty="0">
                <a:solidFill>
                  <a:srgbClr val="333333"/>
                </a:solidFill>
                <a:latin typeface="Franklin ITC Light"/>
              </a:rPr>
              <a:t>, </a:t>
            </a:r>
          </a:p>
          <a:p>
            <a:pPr algn="r"/>
            <a:r>
              <a:rPr lang="en-US" sz="1350" dirty="0">
                <a:solidFill>
                  <a:srgbClr val="333333"/>
                </a:solidFill>
                <a:latin typeface="Franklin ITC Light"/>
              </a:rPr>
              <a:t>Researcher at </a:t>
            </a:r>
            <a:r>
              <a:rPr lang="en-US" sz="1350" dirty="0" err="1">
                <a:solidFill>
                  <a:srgbClr val="333333"/>
                </a:solidFill>
                <a:latin typeface="Franklin ITC Light"/>
              </a:rPr>
              <a:t>Charité-Universitätsmedizin</a:t>
            </a:r>
            <a:r>
              <a:rPr lang="en-US" sz="1350" dirty="0">
                <a:solidFill>
                  <a:srgbClr val="333333"/>
                </a:solidFill>
                <a:latin typeface="Franklin ITC Light"/>
              </a:rPr>
              <a:t> Berlin, Germany</a:t>
            </a:r>
            <a:endParaRPr lang="en-US" sz="1350" dirty="0"/>
          </a:p>
        </p:txBody>
      </p:sp>
      <p:sp>
        <p:nvSpPr>
          <p:cNvPr id="12" name="Rectangle 11">
            <a:extLst>
              <a:ext uri="{FF2B5EF4-FFF2-40B4-BE49-F238E27FC236}">
                <a16:creationId xmlns="" xmlns:a16="http://schemas.microsoft.com/office/drawing/2014/main" id="{E4A7C006-4EC3-46B6-9656-7A17CFB7CAFB}"/>
              </a:ext>
            </a:extLst>
          </p:cNvPr>
          <p:cNvSpPr/>
          <p:nvPr/>
        </p:nvSpPr>
        <p:spPr>
          <a:xfrm>
            <a:off x="4572000" y="5238559"/>
            <a:ext cx="4572000" cy="923330"/>
          </a:xfrm>
          <a:prstGeom prst="rect">
            <a:avLst/>
          </a:prstGeom>
        </p:spPr>
        <p:txBody>
          <a:bodyPr>
            <a:spAutoFit/>
          </a:bodyPr>
          <a:lstStyle/>
          <a:p>
            <a:r>
              <a:rPr lang="en-US" sz="1350" dirty="0">
                <a:solidFill>
                  <a:srgbClr val="333333"/>
                </a:solidFill>
                <a:latin typeface="Franklin ITC Light"/>
              </a:rPr>
              <a:t>“</a:t>
            </a:r>
            <a:r>
              <a:rPr lang="en-US" sz="1350" i="1" dirty="0">
                <a:solidFill>
                  <a:srgbClr val="333333"/>
                </a:solidFill>
                <a:latin typeface="Franklin ITC Light"/>
              </a:rPr>
              <a:t>We had wasted a huge amount of time and money on the wrong isomer.</a:t>
            </a:r>
            <a:r>
              <a:rPr lang="en-US" sz="1350" dirty="0">
                <a:solidFill>
                  <a:srgbClr val="333333"/>
                </a:solidFill>
                <a:latin typeface="Franklin ITC Light"/>
              </a:rPr>
              <a:t>” </a:t>
            </a:r>
          </a:p>
          <a:p>
            <a:pPr algn="r"/>
            <a:r>
              <a:rPr lang="en-US" sz="1350" dirty="0">
                <a:solidFill>
                  <a:srgbClr val="333333"/>
                </a:solidFill>
                <a:latin typeface="Franklin ITC Light"/>
              </a:rPr>
              <a:t>— Dr. Steven G. Boxer, </a:t>
            </a:r>
          </a:p>
          <a:p>
            <a:pPr algn="r"/>
            <a:r>
              <a:rPr lang="en-US" sz="1350" dirty="0">
                <a:solidFill>
                  <a:srgbClr val="333333"/>
                </a:solidFill>
                <a:latin typeface="Franklin ITC Light"/>
              </a:rPr>
              <a:t>Distinguished Professor of Chemistry at Stanford University</a:t>
            </a:r>
            <a:endParaRPr lang="en-US" sz="1350" dirty="0"/>
          </a:p>
        </p:txBody>
      </p:sp>
      <p:sp>
        <p:nvSpPr>
          <p:cNvPr id="13" name="TextBox 12">
            <a:extLst>
              <a:ext uri="{FF2B5EF4-FFF2-40B4-BE49-F238E27FC236}">
                <a16:creationId xmlns="" xmlns:a16="http://schemas.microsoft.com/office/drawing/2014/main" id="{0414E21E-98E5-4891-9050-E48BDC1B0D4B}"/>
              </a:ext>
            </a:extLst>
          </p:cNvPr>
          <p:cNvSpPr txBox="1"/>
          <p:nvPr/>
        </p:nvSpPr>
        <p:spPr>
          <a:xfrm>
            <a:off x="94398" y="5521525"/>
            <a:ext cx="2776646" cy="507831"/>
          </a:xfrm>
          <a:prstGeom prst="rect">
            <a:avLst/>
          </a:prstGeom>
          <a:noFill/>
        </p:spPr>
        <p:txBody>
          <a:bodyPr wrap="square" rtlCol="0">
            <a:spAutoFit/>
          </a:bodyPr>
          <a:lstStyle/>
          <a:p>
            <a:r>
              <a:rPr lang="en-US" sz="900" dirty="0">
                <a:solidFill>
                  <a:srgbClr val="FF0000"/>
                </a:solidFill>
              </a:rPr>
              <a:t>These small changes (in red), which cannot be detected by techniques such as mass spectrometry or elemental analysis, affect the biological activity of the compounds</a:t>
            </a:r>
          </a:p>
        </p:txBody>
      </p:sp>
      <p:sp>
        <p:nvSpPr>
          <p:cNvPr id="14" name="Arrow: Curved Up 13">
            <a:extLst>
              <a:ext uri="{FF2B5EF4-FFF2-40B4-BE49-F238E27FC236}">
                <a16:creationId xmlns="" xmlns:a16="http://schemas.microsoft.com/office/drawing/2014/main" id="{822A35A0-36C3-4D75-B729-7CC47906175D}"/>
              </a:ext>
            </a:extLst>
          </p:cNvPr>
          <p:cNvSpPr/>
          <p:nvPr/>
        </p:nvSpPr>
        <p:spPr>
          <a:xfrm rot="19752155">
            <a:off x="2673926" y="5938501"/>
            <a:ext cx="706869" cy="253871"/>
          </a:xfrm>
          <a:prstGeom prst="curved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 name="TextBox 15">
            <a:extLst>
              <a:ext uri="{FF2B5EF4-FFF2-40B4-BE49-F238E27FC236}">
                <a16:creationId xmlns="" xmlns:a16="http://schemas.microsoft.com/office/drawing/2014/main" id="{AF68802A-6122-41C5-9134-8F4D65A9FF42}"/>
              </a:ext>
            </a:extLst>
          </p:cNvPr>
          <p:cNvSpPr txBox="1"/>
          <p:nvPr/>
        </p:nvSpPr>
        <p:spPr>
          <a:xfrm>
            <a:off x="1347431" y="3152424"/>
            <a:ext cx="1200308" cy="300082"/>
          </a:xfrm>
          <a:prstGeom prst="rect">
            <a:avLst/>
          </a:prstGeom>
          <a:noFill/>
        </p:spPr>
        <p:txBody>
          <a:bodyPr wrap="square" rtlCol="0">
            <a:spAutoFit/>
          </a:bodyPr>
          <a:lstStyle/>
          <a:p>
            <a:r>
              <a:rPr lang="en-US" sz="1350" dirty="0"/>
              <a:t>Anti-leukemia</a:t>
            </a:r>
          </a:p>
        </p:txBody>
      </p:sp>
      <p:sp>
        <p:nvSpPr>
          <p:cNvPr id="3" name="Rectangle 2">
            <a:extLst>
              <a:ext uri="{FF2B5EF4-FFF2-40B4-BE49-F238E27FC236}">
                <a16:creationId xmlns="" xmlns:a16="http://schemas.microsoft.com/office/drawing/2014/main" id="{59B5E087-2BFC-4919-A00A-80E11B79F347}"/>
              </a:ext>
            </a:extLst>
          </p:cNvPr>
          <p:cNvSpPr/>
          <p:nvPr/>
        </p:nvSpPr>
        <p:spPr>
          <a:xfrm>
            <a:off x="371222" y="6418750"/>
            <a:ext cx="1617751" cy="184666"/>
          </a:xfrm>
          <a:prstGeom prst="rect">
            <a:avLst/>
          </a:prstGeom>
        </p:spPr>
        <p:txBody>
          <a:bodyPr wrap="none">
            <a:spAutoFit/>
          </a:bodyPr>
          <a:lstStyle/>
          <a:p>
            <a:r>
              <a:rPr lang="en-US" sz="600" dirty="0">
                <a:latin typeface="Calibri" panose="020F0502020204030204" pitchFamily="34" charset="0"/>
                <a:ea typeface="宋体" panose="02010600030101010101" pitchFamily="2" charset="-122"/>
                <a:cs typeface="Times New Roman" panose="02020603050405020304" pitchFamily="18" charset="0"/>
              </a:rPr>
              <a:t>Levinson, et al. </a:t>
            </a:r>
            <a:r>
              <a:rPr lang="en-US" sz="600" i="1" dirty="0">
                <a:latin typeface="Calibri" panose="020F0502020204030204" pitchFamily="34" charset="0"/>
                <a:ea typeface="宋体" panose="02010600030101010101" pitchFamily="2" charset="-122"/>
                <a:cs typeface="Times New Roman" panose="02020603050405020304" pitchFamily="18" charset="0"/>
              </a:rPr>
              <a:t>PLOS ONE </a:t>
            </a:r>
            <a:r>
              <a:rPr lang="en-US" sz="600" b="1" dirty="0">
                <a:latin typeface="Calibri" panose="020F0502020204030204" pitchFamily="34" charset="0"/>
                <a:ea typeface="宋体" panose="02010600030101010101" pitchFamily="2" charset="-122"/>
                <a:cs typeface="Times New Roman" panose="02020603050405020304" pitchFamily="18" charset="0"/>
              </a:rPr>
              <a:t>2012,</a:t>
            </a:r>
            <a:r>
              <a:rPr lang="en-US" sz="600" dirty="0">
                <a:latin typeface="Calibri" panose="020F0502020204030204" pitchFamily="34" charset="0"/>
                <a:ea typeface="宋体" panose="02010600030101010101" pitchFamily="2" charset="-122"/>
                <a:cs typeface="Times New Roman" panose="02020603050405020304" pitchFamily="18" charset="0"/>
              </a:rPr>
              <a:t> 7, (4), e29828</a:t>
            </a:r>
            <a:endParaRPr lang="en-US" sz="600" dirty="0"/>
          </a:p>
        </p:txBody>
      </p:sp>
      <p:sp>
        <p:nvSpPr>
          <p:cNvPr id="4" name="Rectangle 3">
            <a:extLst>
              <a:ext uri="{FF2B5EF4-FFF2-40B4-BE49-F238E27FC236}">
                <a16:creationId xmlns="" xmlns:a16="http://schemas.microsoft.com/office/drawing/2014/main" id="{53975518-9378-4DCC-AA18-5D758D2C9336}"/>
              </a:ext>
            </a:extLst>
          </p:cNvPr>
          <p:cNvSpPr/>
          <p:nvPr/>
        </p:nvSpPr>
        <p:spPr>
          <a:xfrm>
            <a:off x="4953000" y="6421277"/>
            <a:ext cx="1125629" cy="184666"/>
          </a:xfrm>
          <a:prstGeom prst="rect">
            <a:avLst/>
          </a:prstGeom>
        </p:spPr>
        <p:txBody>
          <a:bodyPr wrap="none">
            <a:spAutoFit/>
          </a:bodyPr>
          <a:lstStyle/>
          <a:p>
            <a:r>
              <a:rPr lang="en-US" sz="600" dirty="0">
                <a:hlinkClick r:id="rId5"/>
              </a:rPr>
              <a:t>https://tinyurl.com/y9bhqxbt</a:t>
            </a:r>
            <a:r>
              <a:rPr lang="en-US" sz="600" dirty="0"/>
              <a:t> </a:t>
            </a:r>
          </a:p>
        </p:txBody>
      </p:sp>
      <p:cxnSp>
        <p:nvCxnSpPr>
          <p:cNvPr id="15" name="Straight Connector 14">
            <a:extLst>
              <a:ext uri="{FF2B5EF4-FFF2-40B4-BE49-F238E27FC236}">
                <a16:creationId xmlns="" xmlns:a16="http://schemas.microsoft.com/office/drawing/2014/main" id="{EDB80BEE-B62E-40B4-B2DF-4E03C0827794}"/>
              </a:ext>
            </a:extLst>
          </p:cNvPr>
          <p:cNvCxnSpPr/>
          <p:nvPr/>
        </p:nvCxnSpPr>
        <p:spPr>
          <a:xfrm>
            <a:off x="0" y="1219200"/>
            <a:ext cx="914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fld id="{BDE6649F-5149-B544-8C71-3393EBF33298}" type="datetime1">
              <a:rPr lang="en-US" smtClean="0"/>
              <a:t>1/18/19</a:t>
            </a:fld>
            <a:endParaRPr lang="en-US"/>
          </a:p>
        </p:txBody>
      </p:sp>
      <p:sp>
        <p:nvSpPr>
          <p:cNvPr id="17" name="Footer Placeholder 16"/>
          <p:cNvSpPr>
            <a:spLocks noGrp="1"/>
          </p:cNvSpPr>
          <p:nvPr>
            <p:ph type="ftr" sz="quarter" idx="11"/>
          </p:nvPr>
        </p:nvSpPr>
        <p:spPr/>
        <p:txBody>
          <a:bodyPr/>
          <a:lstStyle/>
          <a:p>
            <a:r>
              <a:rPr lang="en-US" smtClean="0"/>
              <a:t>Southern China University of Technology</a:t>
            </a:r>
            <a:endParaRPr lang="en-US"/>
          </a:p>
        </p:txBody>
      </p:sp>
      <p:sp>
        <p:nvSpPr>
          <p:cNvPr id="18" name="Slide Number Placeholder 17"/>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541101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normAutofit/>
          </a:bodyPr>
          <a:lstStyle/>
          <a:p>
            <a:r>
              <a:rPr lang="en-US" sz="4000" dirty="0" smtClean="0"/>
              <a:t>Enter Deep Learning</a:t>
            </a:r>
            <a:endParaRPr lang="en-US" sz="4000" dirty="0"/>
          </a:p>
        </p:txBody>
      </p:sp>
      <p:sp>
        <p:nvSpPr>
          <p:cNvPr id="5" name="Content Placeholder 6"/>
          <p:cNvSpPr>
            <a:spLocks noGrp="1"/>
          </p:cNvSpPr>
          <p:nvPr>
            <p:ph idx="1"/>
          </p:nvPr>
        </p:nvSpPr>
        <p:spPr>
          <a:xfrm>
            <a:off x="0" y="1371600"/>
            <a:ext cx="8915400" cy="4648200"/>
          </a:xfrm>
        </p:spPr>
        <p:txBody>
          <a:bodyPr>
            <a:normAutofit/>
          </a:bodyPr>
          <a:lstStyle/>
          <a:p>
            <a:r>
              <a:rPr lang="en-US" dirty="0"/>
              <a:t>Deep </a:t>
            </a:r>
            <a:r>
              <a:rPr lang="en-US" dirty="0" smtClean="0"/>
              <a:t>learning: </a:t>
            </a:r>
            <a:endParaRPr lang="en-US" dirty="0"/>
          </a:p>
          <a:p>
            <a:pPr lvl="1"/>
            <a:r>
              <a:rPr lang="en-US" dirty="0" smtClean="0"/>
              <a:t>Any neural network with more than one hidden layer </a:t>
            </a:r>
            <a:r>
              <a:rPr lang="mr-IN" dirty="0" smtClean="0"/>
              <a:t>–</a:t>
            </a:r>
            <a:r>
              <a:rPr lang="en-US" dirty="0" smtClean="0"/>
              <a:t> usually many more!</a:t>
            </a:r>
            <a:endParaRPr lang="en-US" dirty="0"/>
          </a:p>
          <a:p>
            <a:r>
              <a:rPr lang="en-US" dirty="0" smtClean="0"/>
              <a:t>Convolutional Networks:</a:t>
            </a:r>
            <a:endParaRPr lang="en-US" dirty="0"/>
          </a:p>
          <a:p>
            <a:pPr lvl="1"/>
            <a:r>
              <a:rPr lang="en-US" dirty="0" smtClean="0"/>
              <a:t>Have revolutionized computer vision since 2012</a:t>
            </a:r>
          </a:p>
          <a:p>
            <a:pPr lvl="1"/>
            <a:r>
              <a:rPr lang="en-US" dirty="0" smtClean="0"/>
              <a:t>Learn many features</a:t>
            </a:r>
          </a:p>
          <a:p>
            <a:pPr lvl="1"/>
            <a:r>
              <a:rPr lang="en-US" dirty="0" smtClean="0"/>
              <a:t>But apply the </a:t>
            </a:r>
            <a:r>
              <a:rPr lang="en-US" i="1" dirty="0" smtClean="0"/>
              <a:t>same </a:t>
            </a:r>
            <a:r>
              <a:rPr lang="en-US" dirty="0" smtClean="0"/>
              <a:t>feature across the image</a:t>
            </a:r>
            <a:endParaRPr lang="en-US" dirty="0"/>
          </a:p>
        </p:txBody>
      </p:sp>
      <p:sp>
        <p:nvSpPr>
          <p:cNvPr id="3" name="Date Placeholder 2"/>
          <p:cNvSpPr>
            <a:spLocks noGrp="1"/>
          </p:cNvSpPr>
          <p:nvPr>
            <p:ph type="dt" sz="half" idx="10"/>
          </p:nvPr>
        </p:nvSpPr>
        <p:spPr/>
        <p:txBody>
          <a:bodyPr/>
          <a:lstStyle/>
          <a:p>
            <a:fld id="{F300B516-9584-BC44-A918-9E9B91A19A40}" type="datetime1">
              <a:rPr lang="en-US" smtClean="0"/>
              <a:t>1/18/19</a:t>
            </a:fld>
            <a:endParaRPr lang="en-US"/>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5231222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descr="lenet5.png"/>
          <p:cNvPicPr>
            <a:picLocks noChangeAspect="1"/>
          </p:cNvPicPr>
          <p:nvPr/>
        </p:nvPicPr>
        <p:blipFill>
          <a:blip r:embed="rId2" cstate="print"/>
          <a:stretch>
            <a:fillRect/>
          </a:stretch>
        </p:blipFill>
        <p:spPr>
          <a:xfrm>
            <a:off x="0" y="3276600"/>
            <a:ext cx="9276936" cy="2667000"/>
          </a:xfrm>
          <a:prstGeom prst="rect">
            <a:avLst/>
          </a:prstGeom>
        </p:spPr>
      </p:pic>
      <p:sp>
        <p:nvSpPr>
          <p:cNvPr id="2" name="Title 1"/>
          <p:cNvSpPr>
            <a:spLocks noGrp="1"/>
          </p:cNvSpPr>
          <p:nvPr>
            <p:ph type="title"/>
          </p:nvPr>
        </p:nvSpPr>
        <p:spPr>
          <a:xfrm>
            <a:off x="152400" y="16933"/>
            <a:ext cx="6796307" cy="965155"/>
          </a:xfrm>
        </p:spPr>
        <p:txBody>
          <a:bodyPr>
            <a:normAutofit fontScale="90000"/>
          </a:bodyPr>
          <a:lstStyle/>
          <a:p>
            <a:r>
              <a:rPr lang="en-US" dirty="0" smtClean="0"/>
              <a:t>Convolutional Neural Networks</a:t>
            </a:r>
            <a:endParaRPr lang="en-US" dirty="0"/>
          </a:p>
        </p:txBody>
      </p:sp>
      <p:sp>
        <p:nvSpPr>
          <p:cNvPr id="3" name="Content Placeholder 2"/>
          <p:cNvSpPr>
            <a:spLocks noGrp="1"/>
          </p:cNvSpPr>
          <p:nvPr>
            <p:ph idx="1"/>
          </p:nvPr>
        </p:nvSpPr>
        <p:spPr>
          <a:xfrm>
            <a:off x="254263" y="1171230"/>
            <a:ext cx="8229600" cy="543270"/>
          </a:xfrm>
        </p:spPr>
        <p:txBody>
          <a:bodyPr>
            <a:normAutofit fontScale="92500" lnSpcReduction="10000"/>
          </a:bodyPr>
          <a:lstStyle/>
          <a:p>
            <a:pPr marL="0" indent="0">
              <a:buNone/>
            </a:pPr>
            <a:r>
              <a:rPr lang="en-US" dirty="0" smtClean="0"/>
              <a:t>Began with </a:t>
            </a:r>
            <a:r>
              <a:rPr lang="en-US" dirty="0" err="1" smtClean="0"/>
              <a:t>LeCun</a:t>
            </a:r>
            <a:r>
              <a:rPr lang="en-US" dirty="0" smtClean="0"/>
              <a:t> et al. 1989</a:t>
            </a:r>
            <a:endParaRPr lang="en-US" dirty="0"/>
          </a:p>
        </p:txBody>
      </p:sp>
      <p:sp>
        <p:nvSpPr>
          <p:cNvPr id="4" name="Date Placeholder 3"/>
          <p:cNvSpPr>
            <a:spLocks noGrp="1"/>
          </p:cNvSpPr>
          <p:nvPr>
            <p:ph type="dt" sz="half" idx="10"/>
          </p:nvPr>
        </p:nvSpPr>
        <p:spPr/>
        <p:txBody>
          <a:bodyPr/>
          <a:lstStyle/>
          <a:p>
            <a:r>
              <a:rPr lang="en-US" smtClean="0"/>
              <a:t>11/07/17</a:t>
            </a:r>
            <a:endParaRPr lang="en-US"/>
          </a:p>
        </p:txBody>
      </p:sp>
      <p:sp>
        <p:nvSpPr>
          <p:cNvPr id="5" name="Footer Placeholder 4"/>
          <p:cNvSpPr>
            <a:spLocks noGrp="1"/>
          </p:cNvSpPr>
          <p:nvPr>
            <p:ph type="ftr" sz="quarter" idx="11"/>
          </p:nvPr>
        </p:nvSpPr>
        <p:spPr/>
        <p:txBody>
          <a:bodyPr/>
          <a:lstStyle/>
          <a:p>
            <a:pPr>
              <a:defRPr/>
            </a:pPr>
            <a:r>
              <a:rPr lang="en-US" smtClean="0"/>
              <a:t>Deep Learning</a:t>
            </a:r>
            <a:endParaRPr lang="en-US"/>
          </a:p>
        </p:txBody>
      </p:sp>
      <p:sp>
        <p:nvSpPr>
          <p:cNvPr id="6" name="Slide Number Placeholder 5"/>
          <p:cNvSpPr>
            <a:spLocks noGrp="1"/>
          </p:cNvSpPr>
          <p:nvPr>
            <p:ph type="sldNum" sz="quarter" idx="12"/>
          </p:nvPr>
        </p:nvSpPr>
        <p:spPr/>
        <p:txBody>
          <a:bodyPr/>
          <a:lstStyle/>
          <a:p>
            <a:fld id="{CCBD91C6-01EF-0A41-B5E1-177FB710B7D0}" type="slidenum">
              <a:rPr lang="en-US" smtClean="0"/>
              <a:pPr/>
              <a:t>16</a:t>
            </a:fld>
            <a:endParaRPr lang="en-US"/>
          </a:p>
        </p:txBody>
      </p:sp>
      <p:sp>
        <p:nvSpPr>
          <p:cNvPr id="17" name="Content Placeholder 2"/>
          <p:cNvSpPr txBox="1">
            <a:spLocks/>
          </p:cNvSpPr>
          <p:nvPr/>
        </p:nvSpPr>
        <p:spPr>
          <a:xfrm>
            <a:off x="152400" y="1905000"/>
            <a:ext cx="8991600" cy="1447800"/>
          </a:xfrm>
          <a:prstGeom prst="rect">
            <a:avLst/>
          </a:prstGeom>
        </p:spPr>
        <p:txBody>
          <a:bodyPr vert="horz" lIns="91345" tIns="45675" rIns="91345" bIns="45675" rtlCol="0">
            <a:noAutofit/>
          </a:bodyPr>
          <a:lstStyle>
            <a:lvl1pPr marL="342900" indent="-342900" algn="l" defTabSz="457200" rtl="0" eaLnBrk="1" latinLnBrk="0" hangingPunct="1">
              <a:spcBef>
                <a:spcPct val="20000"/>
              </a:spcBef>
              <a:buFont typeface="Arial"/>
              <a:buChar char="•"/>
              <a:defRPr sz="3200" kern="1200">
                <a:solidFill>
                  <a:schemeClr val="bg1"/>
                </a:solidFill>
                <a:latin typeface="Adobe Caslon Pro"/>
                <a:ea typeface="+mn-ea"/>
                <a:cs typeface="Adobe Caslon Pro"/>
              </a:defRPr>
            </a:lvl1pPr>
            <a:lvl2pPr marL="742950" indent="-285750" algn="l" defTabSz="457200" rtl="0" eaLnBrk="1" latinLnBrk="0" hangingPunct="1">
              <a:spcBef>
                <a:spcPct val="20000"/>
              </a:spcBef>
              <a:buFont typeface="Arial"/>
              <a:buChar char="–"/>
              <a:defRPr sz="2800" kern="1200">
                <a:solidFill>
                  <a:schemeClr val="bg1"/>
                </a:solidFill>
                <a:latin typeface="Adobe Caslon Pro"/>
                <a:ea typeface="+mn-ea"/>
                <a:cs typeface="Adobe Caslon Pro"/>
              </a:defRPr>
            </a:lvl2pPr>
            <a:lvl3pPr marL="1143000" indent="-228600" algn="l" defTabSz="457200" rtl="0" eaLnBrk="1" latinLnBrk="0" hangingPunct="1">
              <a:spcBef>
                <a:spcPct val="20000"/>
              </a:spcBef>
              <a:buFont typeface="Arial"/>
              <a:buChar char="•"/>
              <a:defRPr sz="2400" kern="1200">
                <a:solidFill>
                  <a:schemeClr val="bg1"/>
                </a:solidFill>
                <a:latin typeface="Adobe Caslon Pro"/>
                <a:ea typeface="+mn-ea"/>
                <a:cs typeface="Adobe Caslon Pro"/>
              </a:defRPr>
            </a:lvl3pPr>
            <a:lvl4pPr marL="1600200" indent="-228600" algn="l" defTabSz="457200" rtl="0" eaLnBrk="1" latinLnBrk="0" hangingPunct="1">
              <a:spcBef>
                <a:spcPct val="20000"/>
              </a:spcBef>
              <a:buFont typeface="Arial"/>
              <a:buChar char="–"/>
              <a:defRPr sz="2000" kern="1200">
                <a:solidFill>
                  <a:schemeClr val="bg1"/>
                </a:solidFill>
                <a:latin typeface="Adobe Caslon Pro"/>
                <a:ea typeface="+mn-ea"/>
                <a:cs typeface="Adobe Caslon Pro"/>
              </a:defRPr>
            </a:lvl4pPr>
            <a:lvl5pPr marL="2057400" indent="-228600" algn="l" defTabSz="457200" rtl="0" eaLnBrk="1" latinLnBrk="0" hangingPunct="1">
              <a:spcBef>
                <a:spcPct val="20000"/>
              </a:spcBef>
              <a:buFont typeface="Arial"/>
              <a:buChar char="»"/>
              <a:defRPr sz="2000" kern="1200">
                <a:solidFill>
                  <a:schemeClr val="bg1"/>
                </a:solidFill>
                <a:latin typeface="Adobe Caslon Pro"/>
                <a:ea typeface="+mn-ea"/>
                <a:cs typeface="Adobe Casl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61639" indent="-361639">
              <a:spcBef>
                <a:spcPts val="422"/>
              </a:spcBef>
              <a:buFont typeface="+mj-lt"/>
              <a:buAutoNum type="arabicPeriod"/>
            </a:pPr>
            <a:r>
              <a:rPr lang="en-US" sz="2400" dirty="0" smtClean="0">
                <a:solidFill>
                  <a:srgbClr val="000000"/>
                </a:solidFill>
                <a:latin typeface="Times New Roman"/>
                <a:cs typeface="Times New Roman"/>
              </a:rPr>
              <a:t>Small, local receptive fields and learned features (kernels): </a:t>
            </a:r>
            <a:r>
              <a:rPr lang="en-US" sz="2400" i="1" dirty="0" smtClean="0">
                <a:solidFill>
                  <a:srgbClr val="000000"/>
                </a:solidFill>
                <a:latin typeface="Times New Roman"/>
                <a:cs typeface="Times New Roman"/>
              </a:rPr>
              <a:t>locality</a:t>
            </a:r>
          </a:p>
          <a:p>
            <a:pPr marL="361639" indent="-361639">
              <a:spcBef>
                <a:spcPts val="422"/>
              </a:spcBef>
              <a:buFont typeface="+mj-lt"/>
              <a:buAutoNum type="arabicPeriod"/>
            </a:pPr>
            <a:r>
              <a:rPr lang="en-US" sz="2400" dirty="0" smtClean="0">
                <a:solidFill>
                  <a:srgbClr val="000000"/>
                </a:solidFill>
                <a:latin typeface="Times New Roman"/>
                <a:cs typeface="Times New Roman"/>
              </a:rPr>
              <a:t>These are </a:t>
            </a:r>
            <a:r>
              <a:rPr lang="en-US" sz="2400" i="1" dirty="0" smtClean="0">
                <a:solidFill>
                  <a:srgbClr val="000000"/>
                </a:solidFill>
                <a:latin typeface="Times New Roman"/>
                <a:cs typeface="Times New Roman"/>
              </a:rPr>
              <a:t>replicated</a:t>
            </a:r>
            <a:r>
              <a:rPr lang="en-US" sz="2400" dirty="0" smtClean="0">
                <a:solidFill>
                  <a:srgbClr val="000000"/>
                </a:solidFill>
                <a:latin typeface="Times New Roman"/>
                <a:cs typeface="Times New Roman"/>
              </a:rPr>
              <a:t> across the image: </a:t>
            </a:r>
            <a:r>
              <a:rPr lang="en-US" sz="2400" i="1" dirty="0" smtClean="0">
                <a:solidFill>
                  <a:srgbClr val="000000"/>
                </a:solidFill>
                <a:latin typeface="Times New Roman"/>
                <a:cs typeface="Times New Roman"/>
              </a:rPr>
              <a:t>stationary statistics </a:t>
            </a:r>
          </a:p>
          <a:p>
            <a:pPr marL="361639" indent="-361639">
              <a:spcBef>
                <a:spcPts val="422"/>
              </a:spcBef>
              <a:buFont typeface="+mj-lt"/>
              <a:buAutoNum type="arabicPeriod"/>
            </a:pPr>
            <a:r>
              <a:rPr lang="en-US" sz="2400" dirty="0" smtClean="0">
                <a:solidFill>
                  <a:srgbClr val="000000"/>
                </a:solidFill>
                <a:latin typeface="Times New Roman"/>
                <a:cs typeface="Times New Roman"/>
              </a:rPr>
              <a:t>Spatial pooling: </a:t>
            </a:r>
            <a:r>
              <a:rPr lang="en-US" sz="2400" i="1" dirty="0" smtClean="0">
                <a:solidFill>
                  <a:srgbClr val="000000"/>
                </a:solidFill>
                <a:latin typeface="Times New Roman"/>
                <a:cs typeface="Times New Roman"/>
              </a:rPr>
              <a:t>translation invariance</a:t>
            </a:r>
          </a:p>
        </p:txBody>
      </p:sp>
      <p:pic>
        <p:nvPicPr>
          <p:cNvPr id="19" name="Picture 18"/>
          <p:cNvPicPr>
            <a:picLocks noChangeAspect="1"/>
          </p:cNvPicPr>
          <p:nvPr/>
        </p:nvPicPr>
        <p:blipFill rotWithShape="1">
          <a:blip r:embed="rId3"/>
          <a:srcRect r="17363"/>
          <a:stretch/>
        </p:blipFill>
        <p:spPr>
          <a:xfrm>
            <a:off x="7358063" y="159986"/>
            <a:ext cx="1623791" cy="1764008"/>
          </a:xfrm>
          <a:prstGeom prst="rect">
            <a:avLst/>
          </a:prstGeom>
          <a:ln w="50800">
            <a:solidFill>
              <a:schemeClr val="tx1"/>
            </a:solidFill>
          </a:ln>
        </p:spPr>
      </p:pic>
    </p:spTree>
    <p:extLst>
      <p:ext uri="{BB962C8B-B14F-4D97-AF65-F5344CB8AC3E}">
        <p14:creationId xmlns:p14="http://schemas.microsoft.com/office/powerpoint/2010/main" val="3881688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Convolutional Networks -- What they’re good at:</a:t>
            </a:r>
            <a:br>
              <a:rPr lang="en-US" sz="3200" dirty="0" smtClean="0"/>
            </a:br>
            <a:r>
              <a:rPr lang="en-US" sz="3200" dirty="0" smtClean="0"/>
              <a:t>The </a:t>
            </a:r>
            <a:r>
              <a:rPr lang="en-US" sz="3200" dirty="0" err="1"/>
              <a:t>Imagenet</a:t>
            </a:r>
            <a:r>
              <a:rPr lang="en-US" sz="3200" dirty="0"/>
              <a:t> Large Scale </a:t>
            </a:r>
            <a:br>
              <a:rPr lang="en-US" sz="3200" dirty="0"/>
            </a:br>
            <a:r>
              <a:rPr lang="en-US" sz="3200" dirty="0"/>
              <a:t>Visual Recognition Challenge (ILSVRC)</a:t>
            </a:r>
          </a:p>
        </p:txBody>
      </p:sp>
      <p:sp>
        <p:nvSpPr>
          <p:cNvPr id="9" name="Content Placeholder 8"/>
          <p:cNvSpPr>
            <a:spLocks noGrp="1"/>
          </p:cNvSpPr>
          <p:nvPr>
            <p:ph idx="1"/>
          </p:nvPr>
        </p:nvSpPr>
        <p:spPr/>
        <p:txBody>
          <a:bodyPr>
            <a:normAutofit/>
          </a:bodyPr>
          <a:lstStyle/>
          <a:p>
            <a:r>
              <a:rPr lang="en-US" dirty="0" smtClean="0"/>
              <a:t>1.2 Million training images</a:t>
            </a:r>
          </a:p>
          <a:p>
            <a:r>
              <a:rPr lang="en-US" dirty="0" smtClean="0"/>
              <a:t>1000 categories (732-1300 training images per class)</a:t>
            </a:r>
          </a:p>
          <a:p>
            <a:r>
              <a:rPr lang="en-US" dirty="0" smtClean="0"/>
              <a:t>50,000 test images</a:t>
            </a:r>
          </a:p>
          <a:p>
            <a:r>
              <a:rPr lang="en-US" dirty="0" smtClean="0"/>
              <a:t>Large variation in images</a:t>
            </a:r>
          </a:p>
          <a:p>
            <a:r>
              <a:rPr lang="en-US" dirty="0" smtClean="0"/>
              <a:t>Many fine-scale categories (120 dog breeds, not just “dog”)</a:t>
            </a:r>
          </a:p>
          <a:p>
            <a:endParaRPr lang="en-US" dirty="0"/>
          </a:p>
        </p:txBody>
      </p:sp>
      <p:sp>
        <p:nvSpPr>
          <p:cNvPr id="4" name="Date Placeholder 3"/>
          <p:cNvSpPr>
            <a:spLocks noGrp="1"/>
          </p:cNvSpPr>
          <p:nvPr>
            <p:ph type="dt" sz="half" idx="10"/>
          </p:nvPr>
        </p:nvSpPr>
        <p:spPr/>
        <p:txBody>
          <a:bodyPr/>
          <a:lstStyle/>
          <a:p>
            <a:pPr>
              <a:defRPr>
                <a:uFillTx/>
              </a:defRPr>
            </a:pPr>
            <a:r>
              <a:rPr lang="en-US" smtClean="0">
                <a:uFillTx/>
              </a:rPr>
              <a:t>11/07/17</a:t>
            </a:r>
            <a:endParaRPr lang="en-US">
              <a:uFillTx/>
            </a:endParaRPr>
          </a:p>
        </p:txBody>
      </p:sp>
      <p:sp>
        <p:nvSpPr>
          <p:cNvPr id="5" name="Footer Placeholder 4"/>
          <p:cNvSpPr>
            <a:spLocks noGrp="1"/>
          </p:cNvSpPr>
          <p:nvPr>
            <p:ph type="ftr" sz="quarter" idx="11"/>
          </p:nvPr>
        </p:nvSpPr>
        <p:spPr/>
        <p:txBody>
          <a:bodyPr/>
          <a:lstStyle/>
          <a:p>
            <a:pPr>
              <a:defRPr>
                <a:uFillTx/>
              </a:defRPr>
            </a:pPr>
            <a:r>
              <a:rPr lang="en-US" smtClean="0">
                <a:uFillTx/>
              </a:rPr>
              <a:t>Deep Learning</a:t>
            </a:r>
            <a:endParaRPr lang="en-US">
              <a:uFillTx/>
            </a:endParaRPr>
          </a:p>
        </p:txBody>
      </p:sp>
      <p:sp>
        <p:nvSpPr>
          <p:cNvPr id="3" name="Slide Number Placeholder 2"/>
          <p:cNvSpPr>
            <a:spLocks noGrp="1"/>
          </p:cNvSpPr>
          <p:nvPr>
            <p:ph type="sldNum" sz="quarter" idx="12"/>
          </p:nvPr>
        </p:nvSpPr>
        <p:spPr/>
        <p:txBody>
          <a:bodyPr/>
          <a:lstStyle/>
          <a:p>
            <a:fld id="{CCBD91C6-01EF-0A41-B5E1-177FB710B7D0}" type="slidenum">
              <a:rPr lang="en-US" smtClean="0"/>
              <a:pPr/>
              <a:t>17</a:t>
            </a:fld>
            <a:endParaRPr lang="en-US"/>
          </a:p>
        </p:txBody>
      </p:sp>
    </p:spTree>
    <p:extLst>
      <p:ext uri="{BB962C8B-B14F-4D97-AF65-F5344CB8AC3E}">
        <p14:creationId xmlns:p14="http://schemas.microsoft.com/office/powerpoint/2010/main" val="18336526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r>
              <a:rPr lang="en-US" dirty="0" err="1" smtClean="0"/>
              <a:t>Imagenet</a:t>
            </a:r>
            <a:r>
              <a:rPr lang="en-US" dirty="0" smtClean="0"/>
              <a:t> challenge goal:</a:t>
            </a:r>
            <a:br>
              <a:rPr lang="en-US" dirty="0" smtClean="0"/>
            </a:br>
            <a:r>
              <a:rPr lang="en-US" dirty="0" smtClean="0"/>
              <a:t>Classification</a:t>
            </a:r>
            <a:endParaRPr lang="en-US" dirty="0"/>
          </a:p>
        </p:txBody>
      </p:sp>
      <p:pic>
        <p:nvPicPr>
          <p:cNvPr id="5" name="Picture 4"/>
          <p:cNvPicPr>
            <a:picLocks noChangeAspect="1"/>
          </p:cNvPicPr>
          <p:nvPr/>
        </p:nvPicPr>
        <p:blipFill>
          <a:blip r:embed="rId2"/>
          <a:stretch>
            <a:fillRect/>
          </a:stretch>
        </p:blipFill>
        <p:spPr>
          <a:xfrm>
            <a:off x="685800" y="1981200"/>
            <a:ext cx="7912100" cy="3124200"/>
          </a:xfrm>
          <a:prstGeom prst="rect">
            <a:avLst/>
          </a:prstGeom>
        </p:spPr>
      </p:pic>
      <p:sp>
        <p:nvSpPr>
          <p:cNvPr id="6" name="Content Placeholder 5"/>
          <p:cNvSpPr>
            <a:spLocks noGrp="1"/>
          </p:cNvSpPr>
          <p:nvPr>
            <p:ph idx="1"/>
          </p:nvPr>
        </p:nvSpPr>
        <p:spPr>
          <a:xfrm>
            <a:off x="4780633" y="5931153"/>
            <a:ext cx="5008032" cy="644643"/>
          </a:xfrm>
        </p:spPr>
        <p:txBody>
          <a:bodyPr/>
          <a:lstStyle/>
          <a:p>
            <a:pPr marL="0" indent="0">
              <a:buNone/>
            </a:pPr>
            <a:r>
              <a:rPr lang="en-US" sz="2400" dirty="0"/>
              <a:t>[</a:t>
            </a:r>
            <a:r>
              <a:rPr lang="en-US" sz="2400" dirty="0" err="1"/>
              <a:t>Krizhevsky</a:t>
            </a:r>
            <a:r>
              <a:rPr lang="en-US" sz="2400" dirty="0"/>
              <a:t> et al. NIPS 2012]</a:t>
            </a:r>
          </a:p>
        </p:txBody>
      </p:sp>
    </p:spTree>
    <p:extLst>
      <p:ext uri="{BB962C8B-B14F-4D97-AF65-F5344CB8AC3E}">
        <p14:creationId xmlns:p14="http://schemas.microsoft.com/office/powerpoint/2010/main" val="1399421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uFillTx/>
              </a:defRPr>
            </a:pPr>
            <a:r>
              <a:rPr lang="pt-BR" smtClean="0">
                <a:solidFill>
                  <a:srgbClr val="000000"/>
                </a:solidFill>
                <a:uFillTx/>
              </a:rPr>
              <a:t>PACS-2017</a:t>
            </a:r>
            <a:endParaRPr lang="en-US">
              <a:solidFill>
                <a:srgbClr val="000000"/>
              </a:solidFill>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solidFill>
                  <a:srgbClr val="000000"/>
                </a:solidFill>
                <a:uFillTx/>
              </a:rPr>
              <a:pPr>
                <a:defRPr>
                  <a:uFillTx/>
                </a:defRPr>
              </a:pPr>
              <a:t>19</a:t>
            </a:fld>
            <a:endParaRPr lang="en-US">
              <a:solidFill>
                <a:srgbClr val="000000"/>
              </a:solidFill>
              <a:uFillTx/>
            </a:endParaRPr>
          </a:p>
        </p:txBody>
      </p:sp>
      <p:sp>
        <p:nvSpPr>
          <p:cNvPr id="6" name="Date Placeholder 5"/>
          <p:cNvSpPr>
            <a:spLocks noGrp="1"/>
          </p:cNvSpPr>
          <p:nvPr>
            <p:ph type="dt" sz="half" idx="10"/>
          </p:nvPr>
        </p:nvSpPr>
        <p:spPr/>
        <p:txBody>
          <a:bodyPr/>
          <a:lstStyle/>
          <a:p>
            <a:pPr>
              <a:defRPr>
                <a:uFillTx/>
              </a:defRPr>
            </a:pPr>
            <a:fld id="{21F49CBD-0347-0E46-AEA5-506E289D1583}" type="datetime1">
              <a:rPr lang="en-US" smtClean="0">
                <a:solidFill>
                  <a:srgbClr val="000000"/>
                </a:solidFill>
                <a:uFillTx/>
              </a:rPr>
              <a:t>1/18/19</a:t>
            </a:fld>
            <a:endParaRPr lang="en-US">
              <a:solidFill>
                <a:srgbClr val="000000"/>
              </a:solidFill>
              <a:uFillTx/>
            </a:endParaRPr>
          </a:p>
        </p:txBody>
      </p:sp>
      <p:graphicFrame>
        <p:nvGraphicFramePr>
          <p:cNvPr id="9" name="Chart 8"/>
          <p:cNvGraphicFramePr/>
          <p:nvPr>
            <p:extLst>
              <p:ext uri="{D42A27DB-BD31-4B8C-83A1-F6EECF244321}">
                <p14:modId xmlns:p14="http://schemas.microsoft.com/office/powerpoint/2010/main" val="4114266717"/>
              </p:ext>
            </p:extLst>
          </p:nvPr>
        </p:nvGraphicFramePr>
        <p:xfrm>
          <a:off x="838200" y="1173935"/>
          <a:ext cx="7543800" cy="4243469"/>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579426" y="5648237"/>
            <a:ext cx="1554175" cy="461665"/>
          </a:xfrm>
          <a:prstGeom prst="rect">
            <a:avLst/>
          </a:prstGeom>
        </p:spPr>
        <p:txBody>
          <a:bodyPr wrap="square" lIns="91435" tIns="45718" rIns="91435" bIns="45718" rtlCol="0">
            <a:spAutoFit/>
          </a:bodyPr>
          <a:lstStyle/>
          <a:p>
            <a:r>
              <a:rPr lang="en-US" sz="2400" dirty="0" err="1"/>
              <a:t>Alexnet</a:t>
            </a:r>
            <a:endParaRPr lang="en-US" sz="2400" dirty="0"/>
          </a:p>
        </p:txBody>
      </p:sp>
      <p:cxnSp>
        <p:nvCxnSpPr>
          <p:cNvPr id="7" name="Straight Arrow Connector 6"/>
          <p:cNvCxnSpPr>
            <a:stCxn id="12" idx="3"/>
          </p:cNvCxnSpPr>
          <p:nvPr/>
        </p:nvCxnSpPr>
        <p:spPr bwMode="auto">
          <a:xfrm flipV="1">
            <a:off x="2133600" y="5181600"/>
            <a:ext cx="1143000" cy="697469"/>
          </a:xfrm>
          <a:prstGeom prst="straightConnector1">
            <a:avLst/>
          </a:prstGeom>
          <a:solidFill>
            <a:schemeClr val="accent1"/>
          </a:solidFill>
          <a:ln w="101600" cap="flat" cmpd="sng" algn="ctr">
            <a:solidFill>
              <a:srgbClr val="00FF0B"/>
            </a:solidFill>
            <a:prstDash val="solid"/>
            <a:round/>
            <a:headEnd type="none" w="med" len="med"/>
            <a:tailEnd type="arrow"/>
          </a:ln>
          <a:effectLst/>
        </p:spPr>
        <p:style>
          <a:lnRef idx="1">
            <a:schemeClr val="accent1"/>
          </a:lnRef>
          <a:fillRef idx="0">
            <a:schemeClr val="accent1"/>
          </a:fillRef>
          <a:effectRef idx="1">
            <a:schemeClr val="accent1"/>
          </a:effectRef>
          <a:fontRef idx="minor">
            <a:schemeClr val="tx1"/>
          </a:fontRef>
        </p:style>
      </p:cxnSp>
      <p:sp>
        <p:nvSpPr>
          <p:cNvPr id="16" name="Title 1"/>
          <p:cNvSpPr>
            <a:spLocks noGrp="1"/>
          </p:cNvSpPr>
          <p:nvPr>
            <p:ph type="title"/>
          </p:nvPr>
        </p:nvSpPr>
        <p:spPr>
          <a:xfrm>
            <a:off x="609600" y="228600"/>
            <a:ext cx="7772400" cy="838200"/>
          </a:xfrm>
        </p:spPr>
        <p:txBody>
          <a:bodyPr/>
          <a:lstStyle/>
          <a:p>
            <a:r>
              <a:rPr lang="en-US" sz="4000" dirty="0">
                <a:solidFill>
                  <a:srgbClr val="000000"/>
                </a:solidFill>
                <a:latin typeface="+mn-lt"/>
              </a:rPr>
              <a:t>Why Deep Learning</a:t>
            </a:r>
          </a:p>
        </p:txBody>
      </p:sp>
      <p:sp>
        <p:nvSpPr>
          <p:cNvPr id="20" name="TextBox 19"/>
          <p:cNvSpPr txBox="1"/>
          <p:nvPr/>
        </p:nvSpPr>
        <p:spPr>
          <a:xfrm>
            <a:off x="1524001" y="4678741"/>
            <a:ext cx="6781800" cy="430887"/>
          </a:xfrm>
          <a:prstGeom prst="rect">
            <a:avLst/>
          </a:prstGeom>
          <a:solidFill>
            <a:schemeClr val="bg1"/>
          </a:solidFill>
        </p:spPr>
        <p:txBody>
          <a:bodyPr wrap="square" lIns="91435" tIns="45718" rIns="91435" bIns="45718" rtlCol="0">
            <a:spAutoFit/>
          </a:bodyPr>
          <a:lstStyle/>
          <a:p>
            <a:r>
              <a:rPr lang="en-US" sz="2200" dirty="0"/>
              <a:t>2010  2011   2012  2013  2014  Human 2015   2016</a:t>
            </a:r>
          </a:p>
        </p:txBody>
      </p:sp>
      <p:sp>
        <p:nvSpPr>
          <p:cNvPr id="21" name="Rectangle 20"/>
          <p:cNvSpPr/>
          <p:nvPr/>
        </p:nvSpPr>
        <p:spPr bwMode="auto">
          <a:xfrm>
            <a:off x="4106037" y="3736586"/>
            <a:ext cx="2743200" cy="410633"/>
          </a:xfrm>
          <a:prstGeom prst="rect">
            <a:avLst/>
          </a:prstGeom>
          <a:solidFill>
            <a:schemeClr val="bg1"/>
          </a:solidFill>
          <a:ln w="9525" cap="flat" cmpd="sng" algn="ctr">
            <a:solidFill>
              <a:schemeClr val="bg1"/>
            </a:solid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2" name="Rectangle 21"/>
          <p:cNvSpPr/>
          <p:nvPr/>
        </p:nvSpPr>
        <p:spPr bwMode="auto">
          <a:xfrm>
            <a:off x="3733800" y="4702114"/>
            <a:ext cx="4498995" cy="416730"/>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3" name="Rectangle 22"/>
          <p:cNvSpPr/>
          <p:nvPr/>
        </p:nvSpPr>
        <p:spPr bwMode="auto">
          <a:xfrm>
            <a:off x="4191000" y="4178300"/>
            <a:ext cx="3886200" cy="423334"/>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cxnSp>
        <p:nvCxnSpPr>
          <p:cNvPr id="25" name="Straight Connector 24"/>
          <p:cNvCxnSpPr/>
          <p:nvPr/>
        </p:nvCxnSpPr>
        <p:spPr bwMode="auto">
          <a:xfrm>
            <a:off x="4130675" y="41592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cxnSp>
        <p:nvCxnSpPr>
          <p:cNvPr id="32" name="Straight Connector 31"/>
          <p:cNvCxnSpPr/>
          <p:nvPr/>
        </p:nvCxnSpPr>
        <p:spPr bwMode="auto">
          <a:xfrm>
            <a:off x="4117976" y="37147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29705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Collaborators</a:t>
            </a:r>
            <a:endParaRPr lang="en-US"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dirty="0" smtClean="0"/>
              <a:t>Southern China University of Technology</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grpSp>
        <p:nvGrpSpPr>
          <p:cNvPr id="15" name="Group 14"/>
          <p:cNvGrpSpPr/>
          <p:nvPr/>
        </p:nvGrpSpPr>
        <p:grpSpPr>
          <a:xfrm>
            <a:off x="3429000" y="762000"/>
            <a:ext cx="2743200" cy="3200400"/>
            <a:chOff x="3429000" y="990600"/>
            <a:chExt cx="2743200" cy="3200400"/>
          </a:xfrm>
        </p:grpSpPr>
        <p:sp>
          <p:nvSpPr>
            <p:cNvPr id="7" name="Content Placeholder 2"/>
            <p:cNvSpPr txBox="1">
              <a:spLocks/>
            </p:cNvSpPr>
            <p:nvPr/>
          </p:nvSpPr>
          <p:spPr>
            <a:xfrm>
              <a:off x="3429000" y="2971800"/>
              <a:ext cx="2743200" cy="1219200"/>
            </a:xfrm>
            <a:prstGeom prst="rect">
              <a:avLst/>
            </a:prstGeom>
          </p:spPr>
          <p:txBody>
            <a:bodyPr vert="horz" lIns="91440" tIns="45720" rIns="91440" bIns="45720" rtlCol="0" anchor="ctr" anchorCtr="1">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t>Chen Zhang</a:t>
              </a:r>
            </a:p>
            <a:p>
              <a:pPr marL="0" indent="0" algn="ctr">
                <a:buFont typeface="Arial" pitchFamily="34" charset="0"/>
                <a:buNone/>
              </a:pPr>
              <a:r>
                <a:rPr lang="en-US" sz="1800" dirty="0" smtClean="0"/>
                <a:t>Scripps </a:t>
              </a:r>
              <a:r>
                <a:rPr lang="en-US" sz="1800" dirty="0" err="1" smtClean="0"/>
                <a:t>Instution</a:t>
              </a:r>
              <a:r>
                <a:rPr lang="en-US" sz="1800" dirty="0" smtClean="0"/>
                <a:t> </a:t>
              </a:r>
            </a:p>
            <a:p>
              <a:pPr marL="0" indent="0" algn="ctr">
                <a:buFont typeface="Arial" pitchFamily="34" charset="0"/>
                <a:buNone/>
              </a:pPr>
              <a:r>
                <a:rPr lang="en-US" sz="1800" dirty="0" smtClean="0"/>
                <a:t>of Oceanography</a:t>
              </a:r>
              <a:endParaRPr lang="en-US" sz="1800" dirty="0"/>
            </a:p>
          </p:txBody>
        </p:sp>
        <p:pic>
          <p:nvPicPr>
            <p:cNvPr id="13" name="Picture 12" descr="Chen_Zha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990600"/>
              <a:ext cx="2282456" cy="2133600"/>
            </a:xfrm>
            <a:prstGeom prst="rect">
              <a:avLst/>
            </a:prstGeom>
          </p:spPr>
        </p:pic>
      </p:grpSp>
      <p:grpSp>
        <p:nvGrpSpPr>
          <p:cNvPr id="17" name="Group 16"/>
          <p:cNvGrpSpPr/>
          <p:nvPr/>
        </p:nvGrpSpPr>
        <p:grpSpPr>
          <a:xfrm>
            <a:off x="457200" y="838200"/>
            <a:ext cx="2743200" cy="3048000"/>
            <a:chOff x="533400" y="1219200"/>
            <a:chExt cx="2743200" cy="3048000"/>
          </a:xfrm>
        </p:grpSpPr>
        <p:sp>
          <p:nvSpPr>
            <p:cNvPr id="14" name="Content Placeholder 2"/>
            <p:cNvSpPr txBox="1">
              <a:spLocks/>
            </p:cNvSpPr>
            <p:nvPr/>
          </p:nvSpPr>
          <p:spPr>
            <a:xfrm>
              <a:off x="533400" y="3048000"/>
              <a:ext cx="2743200" cy="1219200"/>
            </a:xfrm>
            <a:prstGeom prst="rect">
              <a:avLst/>
            </a:prstGeom>
          </p:spPr>
          <p:txBody>
            <a:bodyPr vert="horz" lIns="91440" tIns="45720" rIns="91440" bIns="45720" rtlCol="0" anchor="ctr" anchorCtr="1">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err="1"/>
                <a:t>Yerlan</a:t>
              </a:r>
              <a:r>
                <a:rPr lang="en-US" sz="2400" dirty="0"/>
                <a:t> </a:t>
              </a:r>
              <a:r>
                <a:rPr lang="en-US" sz="2400" dirty="0" err="1" smtClean="0"/>
                <a:t>Idelbayev</a:t>
              </a:r>
              <a:endParaRPr lang="en-US" sz="2400" dirty="0" smtClean="0"/>
            </a:p>
            <a:p>
              <a:pPr marL="0" indent="0" algn="ctr">
                <a:buNone/>
              </a:pPr>
              <a:r>
                <a:rPr lang="en-US" sz="1800" dirty="0" smtClean="0"/>
                <a:t>UC Merced</a:t>
              </a:r>
              <a:endParaRPr lang="en-US" sz="1800" dirty="0"/>
            </a:p>
          </p:txBody>
        </p:sp>
        <p:pic>
          <p:nvPicPr>
            <p:cNvPr id="16" name="Picture 15" descr="Yerlan Idelbaye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219200"/>
              <a:ext cx="2133600" cy="2133600"/>
            </a:xfrm>
            <a:prstGeom prst="rect">
              <a:avLst/>
            </a:prstGeom>
          </p:spPr>
        </p:pic>
      </p:grpSp>
      <p:grpSp>
        <p:nvGrpSpPr>
          <p:cNvPr id="21" name="Group 20"/>
          <p:cNvGrpSpPr/>
          <p:nvPr/>
        </p:nvGrpSpPr>
        <p:grpSpPr>
          <a:xfrm>
            <a:off x="228600" y="4114800"/>
            <a:ext cx="2743200" cy="2438400"/>
            <a:chOff x="304800" y="4114800"/>
            <a:chExt cx="2743200" cy="2438400"/>
          </a:xfrm>
        </p:grpSpPr>
        <p:sp>
          <p:nvSpPr>
            <p:cNvPr id="19" name="Content Placeholder 2"/>
            <p:cNvSpPr txBox="1">
              <a:spLocks/>
            </p:cNvSpPr>
            <p:nvPr/>
          </p:nvSpPr>
          <p:spPr>
            <a:xfrm>
              <a:off x="304800" y="5638800"/>
              <a:ext cx="2743200" cy="914400"/>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err="1" smtClean="0"/>
                <a:t>Yash_Nannapaneni</a:t>
              </a:r>
              <a:endParaRPr lang="en-US" sz="2400" dirty="0" smtClean="0"/>
            </a:p>
            <a:p>
              <a:pPr marL="0" indent="0" algn="ctr">
                <a:buNone/>
              </a:pPr>
              <a:r>
                <a:rPr lang="en-US" sz="1800" dirty="0" smtClean="0"/>
                <a:t>UCSD</a:t>
              </a:r>
              <a:endParaRPr lang="en-US" sz="1800" dirty="0"/>
            </a:p>
          </p:txBody>
        </p:sp>
        <p:pic>
          <p:nvPicPr>
            <p:cNvPr id="20" name="Picture 19" descr="Yash_Nannapanen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114800"/>
              <a:ext cx="1626235" cy="1651000"/>
            </a:xfrm>
            <a:prstGeom prst="rect">
              <a:avLst/>
            </a:prstGeom>
          </p:spPr>
        </p:pic>
      </p:grpSp>
      <p:grpSp>
        <p:nvGrpSpPr>
          <p:cNvPr id="24" name="Group 23"/>
          <p:cNvGrpSpPr/>
          <p:nvPr/>
        </p:nvGrpSpPr>
        <p:grpSpPr>
          <a:xfrm>
            <a:off x="3124200" y="3920067"/>
            <a:ext cx="2743200" cy="2971800"/>
            <a:chOff x="3124200" y="3886200"/>
            <a:chExt cx="2743200" cy="2971800"/>
          </a:xfrm>
        </p:grpSpPr>
        <p:sp>
          <p:nvSpPr>
            <p:cNvPr id="22" name="Content Placeholder 2"/>
            <p:cNvSpPr txBox="1">
              <a:spLocks/>
            </p:cNvSpPr>
            <p:nvPr/>
          </p:nvSpPr>
          <p:spPr>
            <a:xfrm>
              <a:off x="3124200" y="5943600"/>
              <a:ext cx="2743200" cy="914400"/>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smtClean="0"/>
                <a:t>Nick Roberts, </a:t>
              </a:r>
              <a:r>
                <a:rPr lang="en-US" sz="1800" dirty="0" smtClean="0"/>
                <a:t>UCSD</a:t>
              </a:r>
              <a:endParaRPr lang="en-US" sz="1800" dirty="0"/>
            </a:p>
          </p:txBody>
        </p:sp>
        <p:pic>
          <p:nvPicPr>
            <p:cNvPr id="23" name="Picture 22" descr="Nicholas_Rober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00" y="3886200"/>
              <a:ext cx="1553457" cy="2180414"/>
            </a:xfrm>
            <a:prstGeom prst="rect">
              <a:avLst/>
            </a:prstGeom>
          </p:spPr>
        </p:pic>
      </p:grpSp>
      <p:sp>
        <p:nvSpPr>
          <p:cNvPr id="25" name="Content Placeholder 2"/>
          <p:cNvSpPr txBox="1">
            <a:spLocks/>
          </p:cNvSpPr>
          <p:nvPr/>
        </p:nvSpPr>
        <p:spPr>
          <a:xfrm>
            <a:off x="6019800" y="5791200"/>
            <a:ext cx="2743200" cy="914400"/>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err="1"/>
              <a:t>Poornav</a:t>
            </a:r>
            <a:r>
              <a:rPr lang="en-US" sz="1800" dirty="0"/>
              <a:t> </a:t>
            </a:r>
            <a:r>
              <a:rPr lang="en-US" sz="1800" dirty="0" err="1"/>
              <a:t>Sargur</a:t>
            </a:r>
            <a:r>
              <a:rPr lang="en-US" sz="1800" dirty="0"/>
              <a:t> </a:t>
            </a:r>
            <a:r>
              <a:rPr lang="en-US" sz="1800" dirty="0" err="1" smtClean="0"/>
              <a:t>Purushothama</a:t>
            </a:r>
            <a:endParaRPr lang="en-US" sz="1800" dirty="0" smtClean="0"/>
          </a:p>
          <a:p>
            <a:pPr marL="0" indent="0" algn="ctr">
              <a:buNone/>
            </a:pPr>
            <a:r>
              <a:rPr lang="en-US" sz="1800" dirty="0" smtClean="0"/>
              <a:t>UCSD</a:t>
            </a:r>
            <a:endParaRPr lang="en-US" sz="1800" dirty="0"/>
          </a:p>
        </p:txBody>
      </p:sp>
      <p:pic>
        <p:nvPicPr>
          <p:cNvPr id="26" name="Picture 25" descr="Poornav Sargur Purushothama.png"/>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30000"/>
                    </a14:imgEffect>
                  </a14:imgLayer>
                </a14:imgProps>
              </a:ext>
              <a:ext uri="{28A0092B-C50C-407E-A947-70E740481C1C}">
                <a14:useLocalDpi xmlns:a14="http://schemas.microsoft.com/office/drawing/2010/main" val="0"/>
              </a:ext>
            </a:extLst>
          </a:blip>
          <a:srcRect l="10468" t="4458" r="10257" b="9360"/>
          <a:stretch/>
        </p:blipFill>
        <p:spPr>
          <a:xfrm>
            <a:off x="6629400" y="4050792"/>
            <a:ext cx="1594104" cy="1709928"/>
          </a:xfrm>
          <a:prstGeom prst="rect">
            <a:avLst/>
          </a:prstGeom>
        </p:spPr>
      </p:pic>
      <p:grpSp>
        <p:nvGrpSpPr>
          <p:cNvPr id="29" name="Group 28"/>
          <p:cNvGrpSpPr/>
          <p:nvPr/>
        </p:nvGrpSpPr>
        <p:grpSpPr>
          <a:xfrm>
            <a:off x="6172200" y="762000"/>
            <a:ext cx="2743200" cy="3200400"/>
            <a:chOff x="6172200" y="762000"/>
            <a:chExt cx="2743200" cy="3200400"/>
          </a:xfrm>
        </p:grpSpPr>
        <p:pic>
          <p:nvPicPr>
            <p:cNvPr id="12" name="Picture 11" descr="Gerwick-award-160218.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3200" y="762000"/>
              <a:ext cx="2057400" cy="2057400"/>
            </a:xfrm>
            <a:prstGeom prst="rect">
              <a:avLst/>
            </a:prstGeom>
          </p:spPr>
        </p:pic>
        <p:sp>
          <p:nvSpPr>
            <p:cNvPr id="27" name="Content Placeholder 2"/>
            <p:cNvSpPr txBox="1">
              <a:spLocks/>
            </p:cNvSpPr>
            <p:nvPr/>
          </p:nvSpPr>
          <p:spPr>
            <a:xfrm>
              <a:off x="6172200" y="2743200"/>
              <a:ext cx="2743200" cy="1219200"/>
            </a:xfrm>
            <a:prstGeom prst="rect">
              <a:avLst/>
            </a:prstGeom>
          </p:spPr>
          <p:txBody>
            <a:bodyPr vert="horz" lIns="91440" tIns="45720" rIns="91440" bIns="45720" rtlCol="0" anchor="ctr" anchorCtr="1">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t>Bill </a:t>
              </a:r>
              <a:r>
                <a:rPr lang="en-US" sz="2400" dirty="0" err="1" smtClean="0"/>
                <a:t>Gerwick</a:t>
              </a:r>
              <a:endParaRPr lang="en-US" sz="2400" dirty="0" smtClean="0"/>
            </a:p>
            <a:p>
              <a:pPr marL="0" indent="0" algn="ctr">
                <a:buFont typeface="Arial" pitchFamily="34" charset="0"/>
                <a:buNone/>
              </a:pPr>
              <a:r>
                <a:rPr lang="en-US" sz="1800" dirty="0" smtClean="0"/>
                <a:t>Scripps </a:t>
              </a:r>
              <a:r>
                <a:rPr lang="en-US" sz="1800" dirty="0" err="1" smtClean="0"/>
                <a:t>Instution</a:t>
              </a:r>
              <a:r>
                <a:rPr lang="en-US" sz="1800" dirty="0" smtClean="0"/>
                <a:t> </a:t>
              </a:r>
            </a:p>
            <a:p>
              <a:pPr marL="0" indent="0" algn="ctr">
                <a:buFont typeface="Arial" pitchFamily="34" charset="0"/>
                <a:buNone/>
              </a:pPr>
              <a:r>
                <a:rPr lang="en-US" sz="1800" dirty="0" smtClean="0"/>
                <a:t>of Oceanography</a:t>
              </a:r>
              <a:endParaRPr lang="en-US" sz="1800" dirty="0"/>
            </a:p>
          </p:txBody>
        </p:sp>
      </p:grpSp>
    </p:spTree>
    <p:extLst>
      <p:ext uri="{BB962C8B-B14F-4D97-AF65-F5344CB8AC3E}">
        <p14:creationId xmlns:p14="http://schemas.microsoft.com/office/powerpoint/2010/main" val="31916880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uFillTx/>
              </a:defRPr>
            </a:pPr>
            <a:r>
              <a:rPr lang="pt-BR" smtClean="0">
                <a:solidFill>
                  <a:srgbClr val="000000"/>
                </a:solidFill>
                <a:uFillTx/>
              </a:rPr>
              <a:t>PACS-2017</a:t>
            </a:r>
            <a:endParaRPr lang="en-US">
              <a:solidFill>
                <a:srgbClr val="000000"/>
              </a:solidFill>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solidFill>
                  <a:srgbClr val="000000"/>
                </a:solidFill>
                <a:uFillTx/>
              </a:rPr>
              <a:pPr>
                <a:defRPr>
                  <a:uFillTx/>
                </a:defRPr>
              </a:pPr>
              <a:t>20</a:t>
            </a:fld>
            <a:endParaRPr lang="en-US">
              <a:solidFill>
                <a:srgbClr val="000000"/>
              </a:solidFill>
              <a:uFillTx/>
            </a:endParaRPr>
          </a:p>
        </p:txBody>
      </p:sp>
      <p:sp>
        <p:nvSpPr>
          <p:cNvPr id="6" name="Date Placeholder 5"/>
          <p:cNvSpPr>
            <a:spLocks noGrp="1"/>
          </p:cNvSpPr>
          <p:nvPr>
            <p:ph type="dt" sz="half" idx="10"/>
          </p:nvPr>
        </p:nvSpPr>
        <p:spPr/>
        <p:txBody>
          <a:bodyPr/>
          <a:lstStyle/>
          <a:p>
            <a:pPr>
              <a:defRPr>
                <a:uFillTx/>
              </a:defRPr>
            </a:pPr>
            <a:fld id="{21F49CBD-0347-0E46-AEA5-506E289D1583}" type="datetime1">
              <a:rPr lang="en-US" smtClean="0">
                <a:solidFill>
                  <a:srgbClr val="000000"/>
                </a:solidFill>
                <a:uFillTx/>
              </a:rPr>
              <a:t>1/18/19</a:t>
            </a:fld>
            <a:endParaRPr lang="en-US">
              <a:solidFill>
                <a:srgbClr val="000000"/>
              </a:solidFill>
              <a:uFillTx/>
            </a:endParaRPr>
          </a:p>
        </p:txBody>
      </p:sp>
      <p:graphicFrame>
        <p:nvGraphicFramePr>
          <p:cNvPr id="9" name="Chart 8"/>
          <p:cNvGraphicFramePr/>
          <p:nvPr>
            <p:extLst>
              <p:ext uri="{D42A27DB-BD31-4B8C-83A1-F6EECF244321}">
                <p14:modId xmlns:p14="http://schemas.microsoft.com/office/powerpoint/2010/main" val="379464159"/>
              </p:ext>
            </p:extLst>
          </p:nvPr>
        </p:nvGraphicFramePr>
        <p:xfrm>
          <a:off x="838200" y="1173935"/>
          <a:ext cx="7543800" cy="4243469"/>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579425" y="5648237"/>
            <a:ext cx="2248442" cy="830997"/>
          </a:xfrm>
          <a:prstGeom prst="rect">
            <a:avLst/>
          </a:prstGeom>
        </p:spPr>
        <p:txBody>
          <a:bodyPr wrap="square" lIns="91435" tIns="45718" rIns="91435" bIns="45718" rtlCol="0">
            <a:spAutoFit/>
          </a:bodyPr>
          <a:lstStyle/>
          <a:p>
            <a:r>
              <a:rPr lang="en-US" sz="2400" dirty="0"/>
              <a:t>ZF Net:</a:t>
            </a:r>
          </a:p>
          <a:p>
            <a:r>
              <a:rPr lang="en-US" sz="2400" dirty="0"/>
              <a:t>Tuned </a:t>
            </a:r>
            <a:r>
              <a:rPr lang="en-US" sz="2400" dirty="0" err="1"/>
              <a:t>Alexnet</a:t>
            </a:r>
            <a:endParaRPr lang="en-US" sz="2400" dirty="0"/>
          </a:p>
        </p:txBody>
      </p:sp>
      <p:cxnSp>
        <p:nvCxnSpPr>
          <p:cNvPr id="7" name="Straight Arrow Connector 6"/>
          <p:cNvCxnSpPr>
            <a:stCxn id="12" idx="3"/>
          </p:cNvCxnSpPr>
          <p:nvPr/>
        </p:nvCxnSpPr>
        <p:spPr bwMode="auto">
          <a:xfrm flipV="1">
            <a:off x="2827868" y="5080000"/>
            <a:ext cx="1286933" cy="983735"/>
          </a:xfrm>
          <a:prstGeom prst="straightConnector1">
            <a:avLst/>
          </a:prstGeom>
          <a:solidFill>
            <a:schemeClr val="accent1"/>
          </a:solidFill>
          <a:ln w="101600" cap="flat" cmpd="sng" algn="ctr">
            <a:solidFill>
              <a:srgbClr val="00FF0B"/>
            </a:solidFill>
            <a:prstDash val="solid"/>
            <a:round/>
            <a:headEnd type="none" w="med" len="med"/>
            <a:tailEnd type="arrow"/>
          </a:ln>
          <a:effectLst/>
        </p:spPr>
        <p:style>
          <a:lnRef idx="1">
            <a:schemeClr val="accent1"/>
          </a:lnRef>
          <a:fillRef idx="0">
            <a:schemeClr val="accent1"/>
          </a:fillRef>
          <a:effectRef idx="1">
            <a:schemeClr val="accent1"/>
          </a:effectRef>
          <a:fontRef idx="minor">
            <a:schemeClr val="tx1"/>
          </a:fontRef>
        </p:style>
      </p:cxnSp>
      <p:sp>
        <p:nvSpPr>
          <p:cNvPr id="16" name="Title 1"/>
          <p:cNvSpPr>
            <a:spLocks noGrp="1"/>
          </p:cNvSpPr>
          <p:nvPr>
            <p:ph type="title"/>
          </p:nvPr>
        </p:nvSpPr>
        <p:spPr>
          <a:xfrm>
            <a:off x="609600" y="228600"/>
            <a:ext cx="7772400" cy="838200"/>
          </a:xfrm>
        </p:spPr>
        <p:txBody>
          <a:bodyPr/>
          <a:lstStyle/>
          <a:p>
            <a:r>
              <a:rPr lang="en-US" sz="4000" dirty="0">
                <a:solidFill>
                  <a:srgbClr val="000000"/>
                </a:solidFill>
                <a:latin typeface="+mn-lt"/>
              </a:rPr>
              <a:t>Why Deep Learning</a:t>
            </a:r>
          </a:p>
        </p:txBody>
      </p:sp>
      <p:sp>
        <p:nvSpPr>
          <p:cNvPr id="20" name="TextBox 19"/>
          <p:cNvSpPr txBox="1"/>
          <p:nvPr/>
        </p:nvSpPr>
        <p:spPr>
          <a:xfrm>
            <a:off x="1524001" y="4678741"/>
            <a:ext cx="6781800" cy="430887"/>
          </a:xfrm>
          <a:prstGeom prst="rect">
            <a:avLst/>
          </a:prstGeom>
          <a:solidFill>
            <a:schemeClr val="bg1"/>
          </a:solidFill>
        </p:spPr>
        <p:txBody>
          <a:bodyPr wrap="square" lIns="91435" tIns="45718" rIns="91435" bIns="45718" rtlCol="0">
            <a:spAutoFit/>
          </a:bodyPr>
          <a:lstStyle/>
          <a:p>
            <a:r>
              <a:rPr lang="en-US" sz="2200" dirty="0" smtClean="0"/>
              <a:t>2010    </a:t>
            </a:r>
            <a:r>
              <a:rPr lang="en-US" sz="2200" dirty="0"/>
              <a:t>2011   </a:t>
            </a:r>
            <a:r>
              <a:rPr lang="en-US" sz="2200" dirty="0" smtClean="0"/>
              <a:t> 2012    2013  </a:t>
            </a:r>
            <a:r>
              <a:rPr lang="en-US" sz="2200" dirty="0"/>
              <a:t>2014  Human 2015   2016</a:t>
            </a:r>
          </a:p>
        </p:txBody>
      </p:sp>
      <p:sp>
        <p:nvSpPr>
          <p:cNvPr id="21" name="Rectangle 20"/>
          <p:cNvSpPr/>
          <p:nvPr/>
        </p:nvSpPr>
        <p:spPr bwMode="auto">
          <a:xfrm>
            <a:off x="4724399" y="3736586"/>
            <a:ext cx="2124837" cy="410633"/>
          </a:xfrm>
          <a:prstGeom prst="rect">
            <a:avLst/>
          </a:prstGeom>
          <a:solidFill>
            <a:schemeClr val="bg1"/>
          </a:solidFill>
          <a:ln w="9525" cap="flat" cmpd="sng" algn="ctr">
            <a:solidFill>
              <a:schemeClr val="bg1"/>
            </a:solid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2" name="Rectangle 21"/>
          <p:cNvSpPr/>
          <p:nvPr/>
        </p:nvSpPr>
        <p:spPr bwMode="auto">
          <a:xfrm>
            <a:off x="4724400" y="4716728"/>
            <a:ext cx="3511625" cy="416730"/>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3" name="Rectangle 22"/>
          <p:cNvSpPr/>
          <p:nvPr/>
        </p:nvSpPr>
        <p:spPr bwMode="auto">
          <a:xfrm>
            <a:off x="4724401" y="4178300"/>
            <a:ext cx="3352800" cy="423334"/>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cxnSp>
        <p:nvCxnSpPr>
          <p:cNvPr id="25" name="Straight Connector 24"/>
          <p:cNvCxnSpPr/>
          <p:nvPr/>
        </p:nvCxnSpPr>
        <p:spPr bwMode="auto">
          <a:xfrm>
            <a:off x="4130675" y="41592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cxnSp>
        <p:nvCxnSpPr>
          <p:cNvPr id="32" name="Straight Connector 31"/>
          <p:cNvCxnSpPr/>
          <p:nvPr/>
        </p:nvCxnSpPr>
        <p:spPr bwMode="auto">
          <a:xfrm>
            <a:off x="4117976" y="37147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sp>
        <p:nvSpPr>
          <p:cNvPr id="2" name="TextBox 1"/>
          <p:cNvSpPr txBox="1"/>
          <p:nvPr/>
        </p:nvSpPr>
        <p:spPr>
          <a:xfrm>
            <a:off x="1083734" y="5977467"/>
            <a:ext cx="184656" cy="369328"/>
          </a:xfrm>
          <a:prstGeom prst="rect">
            <a:avLst/>
          </a:prstGeom>
          <a:noFill/>
        </p:spPr>
        <p:txBody>
          <a:bodyPr wrap="none" lIns="91435" tIns="45718" rIns="91435" bIns="45718" rtlCol="0">
            <a:spAutoFit/>
          </a:bodyPr>
          <a:lstStyle/>
          <a:p>
            <a:endParaRPr lang="en-US" dirty="0"/>
          </a:p>
        </p:txBody>
      </p:sp>
      <p:sp>
        <p:nvSpPr>
          <p:cNvPr id="3" name="TextBox 2"/>
          <p:cNvSpPr txBox="1"/>
          <p:nvPr/>
        </p:nvSpPr>
        <p:spPr>
          <a:xfrm>
            <a:off x="1693335" y="5943600"/>
            <a:ext cx="184656" cy="369328"/>
          </a:xfrm>
          <a:prstGeom prst="rect">
            <a:avLst/>
          </a:prstGeom>
          <a:noFill/>
        </p:spPr>
        <p:txBody>
          <a:bodyPr wrap="none" lIns="91435" tIns="45718" rIns="91435" bIns="45718" rtlCol="0">
            <a:spAutoFit/>
          </a:bodyPr>
          <a:lstStyle/>
          <a:p>
            <a:endParaRPr lang="en-US" dirty="0"/>
          </a:p>
        </p:txBody>
      </p:sp>
    </p:spTree>
    <p:extLst>
      <p:ext uri="{BB962C8B-B14F-4D97-AF65-F5344CB8AC3E}">
        <p14:creationId xmlns:p14="http://schemas.microsoft.com/office/powerpoint/2010/main" val="1966338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uFillTx/>
              </a:defRPr>
            </a:pPr>
            <a:r>
              <a:rPr lang="pt-BR" smtClean="0">
                <a:solidFill>
                  <a:srgbClr val="000000"/>
                </a:solidFill>
                <a:uFillTx/>
              </a:rPr>
              <a:t>PACS-2017</a:t>
            </a:r>
            <a:endParaRPr lang="en-US">
              <a:solidFill>
                <a:srgbClr val="000000"/>
              </a:solidFill>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solidFill>
                  <a:srgbClr val="000000"/>
                </a:solidFill>
                <a:uFillTx/>
              </a:rPr>
              <a:pPr>
                <a:defRPr>
                  <a:uFillTx/>
                </a:defRPr>
              </a:pPr>
              <a:t>21</a:t>
            </a:fld>
            <a:endParaRPr lang="en-US">
              <a:solidFill>
                <a:srgbClr val="000000"/>
              </a:solidFill>
              <a:uFillTx/>
            </a:endParaRPr>
          </a:p>
        </p:txBody>
      </p:sp>
      <p:sp>
        <p:nvSpPr>
          <p:cNvPr id="6" name="Date Placeholder 5"/>
          <p:cNvSpPr>
            <a:spLocks noGrp="1"/>
          </p:cNvSpPr>
          <p:nvPr>
            <p:ph type="dt" sz="half" idx="10"/>
          </p:nvPr>
        </p:nvSpPr>
        <p:spPr/>
        <p:txBody>
          <a:bodyPr/>
          <a:lstStyle/>
          <a:p>
            <a:pPr>
              <a:defRPr>
                <a:uFillTx/>
              </a:defRPr>
            </a:pPr>
            <a:fld id="{21F49CBD-0347-0E46-AEA5-506E289D1583}" type="datetime1">
              <a:rPr lang="en-US" smtClean="0">
                <a:solidFill>
                  <a:srgbClr val="000000"/>
                </a:solidFill>
                <a:uFillTx/>
              </a:rPr>
              <a:t>1/18/19</a:t>
            </a:fld>
            <a:endParaRPr lang="en-US">
              <a:solidFill>
                <a:srgbClr val="000000"/>
              </a:solidFill>
              <a:uFillTx/>
            </a:endParaRPr>
          </a:p>
        </p:txBody>
      </p:sp>
      <p:graphicFrame>
        <p:nvGraphicFramePr>
          <p:cNvPr id="9" name="Chart 8"/>
          <p:cNvGraphicFramePr/>
          <p:nvPr>
            <p:extLst>
              <p:ext uri="{D42A27DB-BD31-4B8C-83A1-F6EECF244321}">
                <p14:modId xmlns:p14="http://schemas.microsoft.com/office/powerpoint/2010/main" val="596037451"/>
              </p:ext>
            </p:extLst>
          </p:nvPr>
        </p:nvGraphicFramePr>
        <p:xfrm>
          <a:off x="838200" y="1173935"/>
          <a:ext cx="7543800" cy="4243469"/>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579426" y="5648237"/>
            <a:ext cx="2963875" cy="830997"/>
          </a:xfrm>
          <a:prstGeom prst="rect">
            <a:avLst/>
          </a:prstGeom>
        </p:spPr>
        <p:txBody>
          <a:bodyPr wrap="square" lIns="91435" tIns="45718" rIns="91435" bIns="45718" rtlCol="0">
            <a:spAutoFit/>
          </a:bodyPr>
          <a:lstStyle/>
          <a:p>
            <a:r>
              <a:rPr lang="en-US" sz="2400" dirty="0" err="1"/>
              <a:t>GoogLeNet</a:t>
            </a:r>
            <a:r>
              <a:rPr lang="en-US" sz="2400" dirty="0"/>
              <a:t>:</a:t>
            </a:r>
          </a:p>
          <a:p>
            <a:r>
              <a:rPr lang="en-US" sz="2400" dirty="0"/>
              <a:t>AKA “Inception”</a:t>
            </a:r>
          </a:p>
        </p:txBody>
      </p:sp>
      <p:cxnSp>
        <p:nvCxnSpPr>
          <p:cNvPr id="7" name="Straight Arrow Connector 6"/>
          <p:cNvCxnSpPr>
            <a:stCxn id="12" idx="3"/>
          </p:cNvCxnSpPr>
          <p:nvPr/>
        </p:nvCxnSpPr>
        <p:spPr bwMode="auto">
          <a:xfrm flipV="1">
            <a:off x="3543300" y="5105401"/>
            <a:ext cx="1371600" cy="958335"/>
          </a:xfrm>
          <a:prstGeom prst="straightConnector1">
            <a:avLst/>
          </a:prstGeom>
          <a:solidFill>
            <a:schemeClr val="accent1"/>
          </a:solidFill>
          <a:ln w="101600" cap="flat" cmpd="sng" algn="ctr">
            <a:solidFill>
              <a:srgbClr val="00FF0B"/>
            </a:solidFill>
            <a:prstDash val="solid"/>
            <a:round/>
            <a:headEnd type="none" w="med" len="med"/>
            <a:tailEnd type="arrow"/>
          </a:ln>
          <a:effectLst/>
        </p:spPr>
        <p:style>
          <a:lnRef idx="1">
            <a:schemeClr val="accent1"/>
          </a:lnRef>
          <a:fillRef idx="0">
            <a:schemeClr val="accent1"/>
          </a:fillRef>
          <a:effectRef idx="1">
            <a:schemeClr val="accent1"/>
          </a:effectRef>
          <a:fontRef idx="minor">
            <a:schemeClr val="tx1"/>
          </a:fontRef>
        </p:style>
      </p:cxnSp>
      <p:sp>
        <p:nvSpPr>
          <p:cNvPr id="16" name="Title 1"/>
          <p:cNvSpPr>
            <a:spLocks noGrp="1"/>
          </p:cNvSpPr>
          <p:nvPr>
            <p:ph type="title"/>
          </p:nvPr>
        </p:nvSpPr>
        <p:spPr>
          <a:xfrm>
            <a:off x="609600" y="228600"/>
            <a:ext cx="7772400" cy="838200"/>
          </a:xfrm>
        </p:spPr>
        <p:txBody>
          <a:bodyPr/>
          <a:lstStyle/>
          <a:p>
            <a:r>
              <a:rPr lang="en-US" sz="4000" dirty="0">
                <a:solidFill>
                  <a:srgbClr val="000000"/>
                </a:solidFill>
                <a:latin typeface="+mn-lt"/>
              </a:rPr>
              <a:t>Why Deep Learning</a:t>
            </a:r>
          </a:p>
        </p:txBody>
      </p:sp>
      <p:sp>
        <p:nvSpPr>
          <p:cNvPr id="20" name="TextBox 19"/>
          <p:cNvSpPr txBox="1"/>
          <p:nvPr/>
        </p:nvSpPr>
        <p:spPr>
          <a:xfrm>
            <a:off x="1524001" y="4678741"/>
            <a:ext cx="6781800" cy="430887"/>
          </a:xfrm>
          <a:prstGeom prst="rect">
            <a:avLst/>
          </a:prstGeom>
          <a:solidFill>
            <a:schemeClr val="bg1"/>
          </a:solidFill>
        </p:spPr>
        <p:txBody>
          <a:bodyPr wrap="square" lIns="91435" tIns="45718" rIns="91435" bIns="45718" rtlCol="0">
            <a:spAutoFit/>
          </a:bodyPr>
          <a:lstStyle/>
          <a:p>
            <a:r>
              <a:rPr lang="en-US" sz="2200" dirty="0"/>
              <a:t>2010  </a:t>
            </a:r>
            <a:r>
              <a:rPr lang="en-US" sz="2200" dirty="0" smtClean="0"/>
              <a:t>  2011    2012    2013   2014  </a:t>
            </a:r>
            <a:r>
              <a:rPr lang="en-US" sz="2200" dirty="0"/>
              <a:t>Human 2015   2016</a:t>
            </a:r>
          </a:p>
        </p:txBody>
      </p:sp>
      <p:sp>
        <p:nvSpPr>
          <p:cNvPr id="21" name="Rectangle 20"/>
          <p:cNvSpPr/>
          <p:nvPr/>
        </p:nvSpPr>
        <p:spPr bwMode="auto">
          <a:xfrm>
            <a:off x="5511800" y="3736586"/>
            <a:ext cx="1337437" cy="410633"/>
          </a:xfrm>
          <a:prstGeom prst="rect">
            <a:avLst/>
          </a:prstGeom>
          <a:solidFill>
            <a:schemeClr val="bg1"/>
          </a:solidFill>
          <a:ln w="9525" cap="flat" cmpd="sng" algn="ctr">
            <a:solidFill>
              <a:schemeClr val="bg1"/>
            </a:solid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2" name="Rectangle 21"/>
          <p:cNvSpPr/>
          <p:nvPr/>
        </p:nvSpPr>
        <p:spPr bwMode="auto">
          <a:xfrm>
            <a:off x="5524500" y="4702114"/>
            <a:ext cx="2527300" cy="416730"/>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3" name="Rectangle 22"/>
          <p:cNvSpPr/>
          <p:nvPr/>
        </p:nvSpPr>
        <p:spPr bwMode="auto">
          <a:xfrm>
            <a:off x="5308600" y="4178300"/>
            <a:ext cx="2768600" cy="423334"/>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cxnSp>
        <p:nvCxnSpPr>
          <p:cNvPr id="25" name="Straight Connector 24"/>
          <p:cNvCxnSpPr/>
          <p:nvPr/>
        </p:nvCxnSpPr>
        <p:spPr bwMode="auto">
          <a:xfrm>
            <a:off x="4130675" y="41592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cxnSp>
        <p:nvCxnSpPr>
          <p:cNvPr id="32" name="Straight Connector 31"/>
          <p:cNvCxnSpPr/>
          <p:nvPr/>
        </p:nvCxnSpPr>
        <p:spPr bwMode="auto">
          <a:xfrm>
            <a:off x="4117976" y="37147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sp>
        <p:nvSpPr>
          <p:cNvPr id="2" name="TextBox 1"/>
          <p:cNvSpPr txBox="1"/>
          <p:nvPr/>
        </p:nvSpPr>
        <p:spPr>
          <a:xfrm>
            <a:off x="1083734" y="5977467"/>
            <a:ext cx="184656" cy="369328"/>
          </a:xfrm>
          <a:prstGeom prst="rect">
            <a:avLst/>
          </a:prstGeom>
          <a:noFill/>
        </p:spPr>
        <p:txBody>
          <a:bodyPr wrap="none" lIns="91435" tIns="45718" rIns="91435" bIns="45718" rtlCol="0">
            <a:spAutoFit/>
          </a:bodyPr>
          <a:lstStyle/>
          <a:p>
            <a:endParaRPr lang="en-US" dirty="0"/>
          </a:p>
        </p:txBody>
      </p:sp>
      <p:sp>
        <p:nvSpPr>
          <p:cNvPr id="3" name="TextBox 2"/>
          <p:cNvSpPr txBox="1"/>
          <p:nvPr/>
        </p:nvSpPr>
        <p:spPr>
          <a:xfrm>
            <a:off x="1693335" y="5943600"/>
            <a:ext cx="184656" cy="369328"/>
          </a:xfrm>
          <a:prstGeom prst="rect">
            <a:avLst/>
          </a:prstGeom>
          <a:noFill/>
        </p:spPr>
        <p:txBody>
          <a:bodyPr wrap="none" lIns="91435" tIns="45718" rIns="91435" bIns="45718" rtlCol="0">
            <a:spAutoFit/>
          </a:bodyPr>
          <a:lstStyle/>
          <a:p>
            <a:endParaRPr lang="en-US" dirty="0"/>
          </a:p>
        </p:txBody>
      </p:sp>
    </p:spTree>
    <p:extLst>
      <p:ext uri="{BB962C8B-B14F-4D97-AF65-F5344CB8AC3E}">
        <p14:creationId xmlns:p14="http://schemas.microsoft.com/office/powerpoint/2010/main" val="1252363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uFillTx/>
              </a:defRPr>
            </a:pPr>
            <a:r>
              <a:rPr lang="pt-BR" smtClean="0">
                <a:solidFill>
                  <a:srgbClr val="000000"/>
                </a:solidFill>
                <a:uFillTx/>
              </a:rPr>
              <a:t>PACS-2017</a:t>
            </a:r>
            <a:endParaRPr lang="en-US">
              <a:solidFill>
                <a:srgbClr val="000000"/>
              </a:solidFill>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solidFill>
                  <a:srgbClr val="000000"/>
                </a:solidFill>
                <a:uFillTx/>
              </a:rPr>
              <a:pPr>
                <a:defRPr>
                  <a:uFillTx/>
                </a:defRPr>
              </a:pPr>
              <a:t>22</a:t>
            </a:fld>
            <a:endParaRPr lang="en-US">
              <a:solidFill>
                <a:srgbClr val="000000"/>
              </a:solidFill>
              <a:uFillTx/>
            </a:endParaRPr>
          </a:p>
        </p:txBody>
      </p:sp>
      <p:sp>
        <p:nvSpPr>
          <p:cNvPr id="6" name="Date Placeholder 5"/>
          <p:cNvSpPr>
            <a:spLocks noGrp="1"/>
          </p:cNvSpPr>
          <p:nvPr>
            <p:ph type="dt" sz="half" idx="10"/>
          </p:nvPr>
        </p:nvSpPr>
        <p:spPr/>
        <p:txBody>
          <a:bodyPr/>
          <a:lstStyle/>
          <a:p>
            <a:pPr>
              <a:defRPr>
                <a:uFillTx/>
              </a:defRPr>
            </a:pPr>
            <a:fld id="{21F49CBD-0347-0E46-AEA5-506E289D1583}" type="datetime1">
              <a:rPr lang="en-US" smtClean="0">
                <a:solidFill>
                  <a:srgbClr val="000000"/>
                </a:solidFill>
                <a:uFillTx/>
              </a:rPr>
              <a:t>1/18/19</a:t>
            </a:fld>
            <a:endParaRPr lang="en-US">
              <a:solidFill>
                <a:srgbClr val="000000"/>
              </a:solidFill>
              <a:uFillTx/>
            </a:endParaRPr>
          </a:p>
        </p:txBody>
      </p:sp>
      <p:graphicFrame>
        <p:nvGraphicFramePr>
          <p:cNvPr id="9" name="Chart 8"/>
          <p:cNvGraphicFramePr/>
          <p:nvPr>
            <p:extLst>
              <p:ext uri="{D42A27DB-BD31-4B8C-83A1-F6EECF244321}">
                <p14:modId xmlns:p14="http://schemas.microsoft.com/office/powerpoint/2010/main" val="2085388972"/>
              </p:ext>
            </p:extLst>
          </p:nvPr>
        </p:nvGraphicFramePr>
        <p:xfrm>
          <a:off x="838200" y="1173935"/>
          <a:ext cx="7543800" cy="4243469"/>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579426" y="5648237"/>
            <a:ext cx="3700475" cy="830997"/>
          </a:xfrm>
          <a:prstGeom prst="rect">
            <a:avLst/>
          </a:prstGeom>
        </p:spPr>
        <p:txBody>
          <a:bodyPr wrap="square" lIns="91435" tIns="45718" rIns="91435" bIns="45718" rtlCol="0">
            <a:spAutoFit/>
          </a:bodyPr>
          <a:lstStyle/>
          <a:p>
            <a:r>
              <a:rPr lang="en-US" sz="2400" dirty="0"/>
              <a:t>Andrej </a:t>
            </a:r>
            <a:r>
              <a:rPr lang="en-US" sz="2400" dirty="0" err="1"/>
              <a:t>Karpathy</a:t>
            </a:r>
            <a:r>
              <a:rPr lang="en-US" sz="2400" dirty="0"/>
              <a:t> after three days of training!</a:t>
            </a:r>
          </a:p>
        </p:txBody>
      </p:sp>
      <p:cxnSp>
        <p:nvCxnSpPr>
          <p:cNvPr id="7" name="Straight Arrow Connector 6"/>
          <p:cNvCxnSpPr/>
          <p:nvPr/>
        </p:nvCxnSpPr>
        <p:spPr bwMode="auto">
          <a:xfrm flipV="1">
            <a:off x="4279901" y="5080002"/>
            <a:ext cx="1396999" cy="863598"/>
          </a:xfrm>
          <a:prstGeom prst="straightConnector1">
            <a:avLst/>
          </a:prstGeom>
          <a:solidFill>
            <a:schemeClr val="accent1"/>
          </a:solidFill>
          <a:ln w="101600" cap="flat" cmpd="sng" algn="ctr">
            <a:solidFill>
              <a:srgbClr val="00FF0B"/>
            </a:solidFill>
            <a:prstDash val="solid"/>
            <a:round/>
            <a:headEnd type="none" w="med" len="med"/>
            <a:tailEnd type="arrow"/>
          </a:ln>
          <a:effectLst/>
        </p:spPr>
        <p:style>
          <a:lnRef idx="1">
            <a:schemeClr val="accent1"/>
          </a:lnRef>
          <a:fillRef idx="0">
            <a:schemeClr val="accent1"/>
          </a:fillRef>
          <a:effectRef idx="1">
            <a:schemeClr val="accent1"/>
          </a:effectRef>
          <a:fontRef idx="minor">
            <a:schemeClr val="tx1"/>
          </a:fontRef>
        </p:style>
      </p:cxnSp>
      <p:sp>
        <p:nvSpPr>
          <p:cNvPr id="16" name="Title 1"/>
          <p:cNvSpPr>
            <a:spLocks noGrp="1"/>
          </p:cNvSpPr>
          <p:nvPr>
            <p:ph type="title"/>
          </p:nvPr>
        </p:nvSpPr>
        <p:spPr>
          <a:xfrm>
            <a:off x="609600" y="228600"/>
            <a:ext cx="7772400" cy="838200"/>
          </a:xfrm>
        </p:spPr>
        <p:txBody>
          <a:bodyPr/>
          <a:lstStyle/>
          <a:p>
            <a:r>
              <a:rPr lang="en-US" sz="4000" dirty="0">
                <a:solidFill>
                  <a:srgbClr val="000000"/>
                </a:solidFill>
                <a:latin typeface="+mn-lt"/>
              </a:rPr>
              <a:t>Why Deep Learning</a:t>
            </a:r>
          </a:p>
        </p:txBody>
      </p:sp>
      <p:sp>
        <p:nvSpPr>
          <p:cNvPr id="20" name="TextBox 19"/>
          <p:cNvSpPr txBox="1"/>
          <p:nvPr/>
        </p:nvSpPr>
        <p:spPr>
          <a:xfrm>
            <a:off x="1524001" y="4678741"/>
            <a:ext cx="6781800" cy="430887"/>
          </a:xfrm>
          <a:prstGeom prst="rect">
            <a:avLst/>
          </a:prstGeom>
          <a:solidFill>
            <a:schemeClr val="bg1"/>
          </a:solidFill>
        </p:spPr>
        <p:txBody>
          <a:bodyPr wrap="square" lIns="91435" tIns="45718" rIns="91435" bIns="45718" rtlCol="0">
            <a:spAutoFit/>
          </a:bodyPr>
          <a:lstStyle/>
          <a:p>
            <a:r>
              <a:rPr lang="en-US" sz="2200" dirty="0"/>
              <a:t>2010  </a:t>
            </a:r>
            <a:r>
              <a:rPr lang="en-US" sz="2200" dirty="0" smtClean="0"/>
              <a:t>   2011   </a:t>
            </a:r>
            <a:r>
              <a:rPr lang="en-US" sz="2200" dirty="0"/>
              <a:t>2012  </a:t>
            </a:r>
            <a:r>
              <a:rPr lang="en-US" sz="2200" dirty="0" smtClean="0"/>
              <a:t>  2013  </a:t>
            </a:r>
            <a:r>
              <a:rPr lang="en-US" sz="2200" dirty="0"/>
              <a:t>2014  </a:t>
            </a:r>
            <a:r>
              <a:rPr lang="en-US" sz="2200" dirty="0" smtClean="0"/>
              <a:t>  Human </a:t>
            </a:r>
            <a:r>
              <a:rPr lang="en-US" sz="2200" dirty="0"/>
              <a:t>2015   2016</a:t>
            </a:r>
          </a:p>
        </p:txBody>
      </p:sp>
      <p:sp>
        <p:nvSpPr>
          <p:cNvPr id="21" name="Rectangle 20"/>
          <p:cNvSpPr/>
          <p:nvPr/>
        </p:nvSpPr>
        <p:spPr bwMode="auto">
          <a:xfrm>
            <a:off x="5511800" y="3736586"/>
            <a:ext cx="1337437" cy="410633"/>
          </a:xfrm>
          <a:prstGeom prst="rect">
            <a:avLst/>
          </a:prstGeom>
          <a:solidFill>
            <a:schemeClr val="bg1"/>
          </a:solidFill>
          <a:ln w="9525" cap="flat" cmpd="sng" algn="ctr">
            <a:solidFill>
              <a:schemeClr val="bg1"/>
            </a:solid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2" name="Rectangle 21"/>
          <p:cNvSpPr/>
          <p:nvPr/>
        </p:nvSpPr>
        <p:spPr bwMode="auto">
          <a:xfrm>
            <a:off x="6477000" y="4702114"/>
            <a:ext cx="1574800" cy="416730"/>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3" name="Rectangle 22"/>
          <p:cNvSpPr/>
          <p:nvPr/>
        </p:nvSpPr>
        <p:spPr bwMode="auto">
          <a:xfrm>
            <a:off x="6172200" y="4178300"/>
            <a:ext cx="1905000" cy="423334"/>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cxnSp>
        <p:nvCxnSpPr>
          <p:cNvPr id="25" name="Straight Connector 24"/>
          <p:cNvCxnSpPr/>
          <p:nvPr/>
        </p:nvCxnSpPr>
        <p:spPr bwMode="auto">
          <a:xfrm>
            <a:off x="4130675" y="41592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cxnSp>
        <p:nvCxnSpPr>
          <p:cNvPr id="32" name="Straight Connector 31"/>
          <p:cNvCxnSpPr/>
          <p:nvPr/>
        </p:nvCxnSpPr>
        <p:spPr bwMode="auto">
          <a:xfrm>
            <a:off x="4117976" y="37147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sp>
        <p:nvSpPr>
          <p:cNvPr id="2" name="TextBox 1"/>
          <p:cNvSpPr txBox="1"/>
          <p:nvPr/>
        </p:nvSpPr>
        <p:spPr>
          <a:xfrm>
            <a:off x="1083734" y="5977467"/>
            <a:ext cx="184656" cy="369328"/>
          </a:xfrm>
          <a:prstGeom prst="rect">
            <a:avLst/>
          </a:prstGeom>
          <a:noFill/>
        </p:spPr>
        <p:txBody>
          <a:bodyPr wrap="none" lIns="91435" tIns="45718" rIns="91435" bIns="45718" rtlCol="0">
            <a:spAutoFit/>
          </a:bodyPr>
          <a:lstStyle/>
          <a:p>
            <a:endParaRPr lang="en-US" dirty="0"/>
          </a:p>
        </p:txBody>
      </p:sp>
      <p:sp>
        <p:nvSpPr>
          <p:cNvPr id="3" name="TextBox 2"/>
          <p:cNvSpPr txBox="1"/>
          <p:nvPr/>
        </p:nvSpPr>
        <p:spPr>
          <a:xfrm>
            <a:off x="1693335" y="5943600"/>
            <a:ext cx="184656" cy="369328"/>
          </a:xfrm>
          <a:prstGeom prst="rect">
            <a:avLst/>
          </a:prstGeom>
          <a:noFill/>
        </p:spPr>
        <p:txBody>
          <a:bodyPr wrap="none" lIns="91435" tIns="45718" rIns="91435" bIns="45718" rtlCol="0">
            <a:spAutoFit/>
          </a:bodyPr>
          <a:lstStyle/>
          <a:p>
            <a:endParaRPr lang="en-US" dirty="0"/>
          </a:p>
        </p:txBody>
      </p:sp>
      <p:pic>
        <p:nvPicPr>
          <p:cNvPr id="10" name="Picture 9"/>
          <p:cNvPicPr>
            <a:picLocks noChangeAspect="1"/>
          </p:cNvPicPr>
          <p:nvPr/>
        </p:nvPicPr>
        <p:blipFill>
          <a:blip r:embed="rId3"/>
          <a:stretch>
            <a:fillRect/>
          </a:stretch>
        </p:blipFill>
        <p:spPr>
          <a:xfrm>
            <a:off x="6553201" y="3581401"/>
            <a:ext cx="1828799" cy="1828799"/>
          </a:xfrm>
          <a:prstGeom prst="rect">
            <a:avLst/>
          </a:prstGeom>
        </p:spPr>
      </p:pic>
    </p:spTree>
    <p:extLst>
      <p:ext uri="{BB962C8B-B14F-4D97-AF65-F5344CB8AC3E}">
        <p14:creationId xmlns:p14="http://schemas.microsoft.com/office/powerpoint/2010/main" val="21260698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uFillTx/>
              </a:defRPr>
            </a:pPr>
            <a:r>
              <a:rPr lang="pt-BR" smtClean="0">
                <a:solidFill>
                  <a:srgbClr val="000000"/>
                </a:solidFill>
                <a:uFillTx/>
              </a:rPr>
              <a:t>PACS-2017</a:t>
            </a:r>
            <a:endParaRPr lang="en-US">
              <a:solidFill>
                <a:srgbClr val="000000"/>
              </a:solidFill>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solidFill>
                  <a:srgbClr val="000000"/>
                </a:solidFill>
                <a:uFillTx/>
              </a:rPr>
              <a:pPr>
                <a:defRPr>
                  <a:uFillTx/>
                </a:defRPr>
              </a:pPr>
              <a:t>23</a:t>
            </a:fld>
            <a:endParaRPr lang="en-US">
              <a:solidFill>
                <a:srgbClr val="000000"/>
              </a:solidFill>
              <a:uFillTx/>
            </a:endParaRPr>
          </a:p>
        </p:txBody>
      </p:sp>
      <p:sp>
        <p:nvSpPr>
          <p:cNvPr id="6" name="Date Placeholder 5"/>
          <p:cNvSpPr>
            <a:spLocks noGrp="1"/>
          </p:cNvSpPr>
          <p:nvPr>
            <p:ph type="dt" sz="half" idx="10"/>
          </p:nvPr>
        </p:nvSpPr>
        <p:spPr/>
        <p:txBody>
          <a:bodyPr/>
          <a:lstStyle/>
          <a:p>
            <a:pPr>
              <a:defRPr>
                <a:uFillTx/>
              </a:defRPr>
            </a:pPr>
            <a:fld id="{21F49CBD-0347-0E46-AEA5-506E289D1583}" type="datetime1">
              <a:rPr lang="en-US" smtClean="0">
                <a:solidFill>
                  <a:srgbClr val="000000"/>
                </a:solidFill>
                <a:uFillTx/>
              </a:rPr>
              <a:t>1/18/19</a:t>
            </a:fld>
            <a:endParaRPr lang="en-US">
              <a:solidFill>
                <a:srgbClr val="000000"/>
              </a:solidFill>
              <a:uFillTx/>
            </a:endParaRPr>
          </a:p>
        </p:txBody>
      </p:sp>
      <p:graphicFrame>
        <p:nvGraphicFramePr>
          <p:cNvPr id="9" name="Chart 8"/>
          <p:cNvGraphicFramePr/>
          <p:nvPr>
            <p:extLst>
              <p:ext uri="{D42A27DB-BD31-4B8C-83A1-F6EECF244321}">
                <p14:modId xmlns:p14="http://schemas.microsoft.com/office/powerpoint/2010/main" val="2937721582"/>
              </p:ext>
            </p:extLst>
          </p:nvPr>
        </p:nvGraphicFramePr>
        <p:xfrm>
          <a:off x="838200" y="1173935"/>
          <a:ext cx="7543800" cy="4243469"/>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579426" y="5648237"/>
            <a:ext cx="3700475" cy="461665"/>
          </a:xfrm>
          <a:prstGeom prst="rect">
            <a:avLst/>
          </a:prstGeom>
        </p:spPr>
        <p:txBody>
          <a:bodyPr wrap="square" lIns="91435" tIns="45718" rIns="91435" bIns="45718" rtlCol="0">
            <a:spAutoFit/>
          </a:bodyPr>
          <a:lstStyle/>
          <a:p>
            <a:pPr algn="ctr"/>
            <a:r>
              <a:rPr lang="en-US" sz="2400" dirty="0" err="1"/>
              <a:t>ResNet</a:t>
            </a:r>
            <a:endParaRPr lang="en-US" sz="2400" dirty="0"/>
          </a:p>
        </p:txBody>
      </p:sp>
      <p:sp>
        <p:nvSpPr>
          <p:cNvPr id="16" name="Title 1"/>
          <p:cNvSpPr>
            <a:spLocks noGrp="1"/>
          </p:cNvSpPr>
          <p:nvPr>
            <p:ph type="title"/>
          </p:nvPr>
        </p:nvSpPr>
        <p:spPr>
          <a:xfrm>
            <a:off x="609600" y="228600"/>
            <a:ext cx="7772400" cy="838200"/>
          </a:xfrm>
        </p:spPr>
        <p:txBody>
          <a:bodyPr/>
          <a:lstStyle/>
          <a:p>
            <a:r>
              <a:rPr lang="en-US" sz="4000" dirty="0">
                <a:solidFill>
                  <a:srgbClr val="000000"/>
                </a:solidFill>
                <a:latin typeface="+mn-lt"/>
              </a:rPr>
              <a:t>Why Deep Learning</a:t>
            </a:r>
          </a:p>
        </p:txBody>
      </p:sp>
      <p:sp>
        <p:nvSpPr>
          <p:cNvPr id="20" name="TextBox 19"/>
          <p:cNvSpPr txBox="1"/>
          <p:nvPr/>
        </p:nvSpPr>
        <p:spPr>
          <a:xfrm>
            <a:off x="1524001" y="4678741"/>
            <a:ext cx="6781800" cy="430887"/>
          </a:xfrm>
          <a:prstGeom prst="rect">
            <a:avLst/>
          </a:prstGeom>
          <a:solidFill>
            <a:schemeClr val="bg1"/>
          </a:solidFill>
        </p:spPr>
        <p:txBody>
          <a:bodyPr wrap="square" lIns="91435" tIns="45718" rIns="91435" bIns="45718" rtlCol="0">
            <a:spAutoFit/>
          </a:bodyPr>
          <a:lstStyle/>
          <a:p>
            <a:r>
              <a:rPr lang="en-US" sz="2200" dirty="0"/>
              <a:t>2010 </a:t>
            </a:r>
            <a:r>
              <a:rPr lang="en-US" sz="2200" dirty="0" smtClean="0"/>
              <a:t>   </a:t>
            </a:r>
            <a:r>
              <a:rPr lang="en-US" sz="2200" dirty="0"/>
              <a:t>2011 </a:t>
            </a:r>
            <a:r>
              <a:rPr lang="en-US" sz="2200" dirty="0" smtClean="0"/>
              <a:t>   </a:t>
            </a:r>
            <a:r>
              <a:rPr lang="en-US" sz="2200" dirty="0"/>
              <a:t>2012  </a:t>
            </a:r>
            <a:r>
              <a:rPr lang="en-US" sz="2200" dirty="0" smtClean="0"/>
              <a:t>  2013    2014  </a:t>
            </a:r>
            <a:r>
              <a:rPr lang="en-US" sz="2200" dirty="0"/>
              <a:t>Human 2015   2016</a:t>
            </a:r>
          </a:p>
        </p:txBody>
      </p:sp>
      <p:sp>
        <p:nvSpPr>
          <p:cNvPr id="21" name="Rectangle 20"/>
          <p:cNvSpPr/>
          <p:nvPr/>
        </p:nvSpPr>
        <p:spPr bwMode="auto">
          <a:xfrm>
            <a:off x="5511800" y="3736586"/>
            <a:ext cx="1337437" cy="410633"/>
          </a:xfrm>
          <a:prstGeom prst="rect">
            <a:avLst/>
          </a:prstGeom>
          <a:solidFill>
            <a:schemeClr val="bg1"/>
          </a:solidFill>
          <a:ln w="9525" cap="flat" cmpd="sng" algn="ctr">
            <a:solidFill>
              <a:schemeClr val="bg1"/>
            </a:solid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2" name="Rectangle 21"/>
          <p:cNvSpPr/>
          <p:nvPr/>
        </p:nvSpPr>
        <p:spPr bwMode="auto">
          <a:xfrm>
            <a:off x="7185025" y="4702114"/>
            <a:ext cx="723900" cy="416730"/>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sp>
        <p:nvSpPr>
          <p:cNvPr id="23" name="Rectangle 22"/>
          <p:cNvSpPr/>
          <p:nvPr/>
        </p:nvSpPr>
        <p:spPr bwMode="auto">
          <a:xfrm>
            <a:off x="6997700" y="4178300"/>
            <a:ext cx="1079500" cy="423334"/>
          </a:xfrm>
          <a:prstGeom prst="rect">
            <a:avLst/>
          </a:prstGeom>
          <a:solidFill>
            <a:schemeClr val="bg1"/>
          </a:solidFill>
          <a:ln w="9525" cap="flat" cmpd="sng" algn="ctr">
            <a:no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cxnSp>
        <p:nvCxnSpPr>
          <p:cNvPr id="25" name="Straight Connector 24"/>
          <p:cNvCxnSpPr/>
          <p:nvPr/>
        </p:nvCxnSpPr>
        <p:spPr bwMode="auto">
          <a:xfrm>
            <a:off x="4130675" y="41592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cxnSp>
        <p:nvCxnSpPr>
          <p:cNvPr id="32" name="Straight Connector 31"/>
          <p:cNvCxnSpPr/>
          <p:nvPr/>
        </p:nvCxnSpPr>
        <p:spPr bwMode="auto">
          <a:xfrm>
            <a:off x="4117976" y="37147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sp>
        <p:nvSpPr>
          <p:cNvPr id="2" name="TextBox 1"/>
          <p:cNvSpPr txBox="1"/>
          <p:nvPr/>
        </p:nvSpPr>
        <p:spPr>
          <a:xfrm>
            <a:off x="1083734" y="5977467"/>
            <a:ext cx="184656" cy="369328"/>
          </a:xfrm>
          <a:prstGeom prst="rect">
            <a:avLst/>
          </a:prstGeom>
          <a:noFill/>
        </p:spPr>
        <p:txBody>
          <a:bodyPr wrap="none" lIns="91435" tIns="45718" rIns="91435" bIns="45718" rtlCol="0">
            <a:spAutoFit/>
          </a:bodyPr>
          <a:lstStyle/>
          <a:p>
            <a:endParaRPr lang="en-US" dirty="0"/>
          </a:p>
        </p:txBody>
      </p:sp>
      <p:sp>
        <p:nvSpPr>
          <p:cNvPr id="3" name="TextBox 2"/>
          <p:cNvSpPr txBox="1"/>
          <p:nvPr/>
        </p:nvSpPr>
        <p:spPr>
          <a:xfrm>
            <a:off x="1693335" y="5943600"/>
            <a:ext cx="184656" cy="369328"/>
          </a:xfrm>
          <a:prstGeom prst="rect">
            <a:avLst/>
          </a:prstGeom>
          <a:noFill/>
        </p:spPr>
        <p:txBody>
          <a:bodyPr wrap="none" lIns="91435" tIns="45718" rIns="91435" bIns="45718" rtlCol="0">
            <a:spAutoFit/>
          </a:bodyPr>
          <a:lstStyle/>
          <a:p>
            <a:endParaRPr lang="en-US" dirty="0"/>
          </a:p>
        </p:txBody>
      </p:sp>
      <p:cxnSp>
        <p:nvCxnSpPr>
          <p:cNvPr id="7" name="Straight Arrow Connector 6"/>
          <p:cNvCxnSpPr/>
          <p:nvPr/>
        </p:nvCxnSpPr>
        <p:spPr bwMode="auto">
          <a:xfrm flipV="1">
            <a:off x="3009901" y="5080000"/>
            <a:ext cx="3606800" cy="850902"/>
          </a:xfrm>
          <a:prstGeom prst="straightConnector1">
            <a:avLst/>
          </a:prstGeom>
          <a:solidFill>
            <a:schemeClr val="accent1"/>
          </a:solidFill>
          <a:ln w="101600" cap="flat" cmpd="sng" algn="ctr">
            <a:solidFill>
              <a:srgbClr val="00FF0B"/>
            </a:solidFill>
            <a:prstDash val="solid"/>
            <a:round/>
            <a:headEnd type="none" w="med" len="med"/>
            <a:tailEnd type="arrow"/>
          </a:ln>
          <a:effectLst/>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06479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uFillTx/>
              </a:defRPr>
            </a:pPr>
            <a:r>
              <a:rPr lang="pt-BR" smtClean="0">
                <a:solidFill>
                  <a:srgbClr val="000000"/>
                </a:solidFill>
                <a:uFillTx/>
              </a:rPr>
              <a:t>PACS-2017</a:t>
            </a:r>
            <a:endParaRPr lang="en-US">
              <a:solidFill>
                <a:srgbClr val="000000"/>
              </a:solidFill>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solidFill>
                  <a:srgbClr val="000000"/>
                </a:solidFill>
                <a:uFillTx/>
              </a:rPr>
              <a:pPr>
                <a:defRPr>
                  <a:uFillTx/>
                </a:defRPr>
              </a:pPr>
              <a:t>24</a:t>
            </a:fld>
            <a:endParaRPr lang="en-US">
              <a:solidFill>
                <a:srgbClr val="000000"/>
              </a:solidFill>
              <a:uFillTx/>
            </a:endParaRPr>
          </a:p>
        </p:txBody>
      </p:sp>
      <p:sp>
        <p:nvSpPr>
          <p:cNvPr id="6" name="Date Placeholder 5"/>
          <p:cNvSpPr>
            <a:spLocks noGrp="1"/>
          </p:cNvSpPr>
          <p:nvPr>
            <p:ph type="dt" sz="half" idx="10"/>
          </p:nvPr>
        </p:nvSpPr>
        <p:spPr/>
        <p:txBody>
          <a:bodyPr/>
          <a:lstStyle/>
          <a:p>
            <a:pPr>
              <a:defRPr>
                <a:uFillTx/>
              </a:defRPr>
            </a:pPr>
            <a:fld id="{21F49CBD-0347-0E46-AEA5-506E289D1583}" type="datetime1">
              <a:rPr lang="en-US" smtClean="0">
                <a:solidFill>
                  <a:srgbClr val="000000"/>
                </a:solidFill>
                <a:uFillTx/>
              </a:rPr>
              <a:t>1/18/19</a:t>
            </a:fld>
            <a:endParaRPr lang="en-US">
              <a:solidFill>
                <a:srgbClr val="000000"/>
              </a:solidFill>
              <a:uFillTx/>
            </a:endParaRPr>
          </a:p>
        </p:txBody>
      </p:sp>
      <p:graphicFrame>
        <p:nvGraphicFramePr>
          <p:cNvPr id="9" name="Chart 8"/>
          <p:cNvGraphicFramePr/>
          <p:nvPr>
            <p:extLst>
              <p:ext uri="{D42A27DB-BD31-4B8C-83A1-F6EECF244321}">
                <p14:modId xmlns:p14="http://schemas.microsoft.com/office/powerpoint/2010/main" val="3083978556"/>
              </p:ext>
            </p:extLst>
          </p:nvPr>
        </p:nvGraphicFramePr>
        <p:xfrm>
          <a:off x="838200" y="1173935"/>
          <a:ext cx="7543800" cy="4243469"/>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579426" y="5648237"/>
            <a:ext cx="3700475" cy="461665"/>
          </a:xfrm>
          <a:prstGeom prst="rect">
            <a:avLst/>
          </a:prstGeom>
        </p:spPr>
        <p:txBody>
          <a:bodyPr wrap="square" lIns="91435" tIns="45718" rIns="91435" bIns="45718" rtlCol="0">
            <a:spAutoFit/>
          </a:bodyPr>
          <a:lstStyle/>
          <a:p>
            <a:pPr algn="ctr"/>
            <a:r>
              <a:rPr lang="en-US" sz="2400" dirty="0"/>
              <a:t>Inception-ResNet-v2</a:t>
            </a:r>
          </a:p>
        </p:txBody>
      </p:sp>
      <p:sp>
        <p:nvSpPr>
          <p:cNvPr id="16" name="Title 1"/>
          <p:cNvSpPr>
            <a:spLocks noGrp="1"/>
          </p:cNvSpPr>
          <p:nvPr>
            <p:ph type="title"/>
          </p:nvPr>
        </p:nvSpPr>
        <p:spPr>
          <a:xfrm>
            <a:off x="609600" y="228600"/>
            <a:ext cx="7772400" cy="838200"/>
          </a:xfrm>
        </p:spPr>
        <p:txBody>
          <a:bodyPr/>
          <a:lstStyle/>
          <a:p>
            <a:r>
              <a:rPr lang="en-US" sz="4000" dirty="0">
                <a:solidFill>
                  <a:srgbClr val="000000"/>
                </a:solidFill>
                <a:latin typeface="+mn-lt"/>
              </a:rPr>
              <a:t>Why Deep Learning</a:t>
            </a:r>
          </a:p>
        </p:txBody>
      </p:sp>
      <p:sp>
        <p:nvSpPr>
          <p:cNvPr id="20" name="TextBox 19"/>
          <p:cNvSpPr txBox="1"/>
          <p:nvPr/>
        </p:nvSpPr>
        <p:spPr>
          <a:xfrm>
            <a:off x="1524001" y="4678741"/>
            <a:ext cx="6781800" cy="430887"/>
          </a:xfrm>
          <a:prstGeom prst="rect">
            <a:avLst/>
          </a:prstGeom>
          <a:solidFill>
            <a:schemeClr val="bg1"/>
          </a:solidFill>
        </p:spPr>
        <p:txBody>
          <a:bodyPr wrap="square" lIns="91435" tIns="45718" rIns="91435" bIns="45718" rtlCol="0">
            <a:spAutoFit/>
          </a:bodyPr>
          <a:lstStyle/>
          <a:p>
            <a:r>
              <a:rPr lang="en-US" sz="2200" dirty="0"/>
              <a:t>2010 </a:t>
            </a:r>
            <a:r>
              <a:rPr lang="en-US" sz="2200" dirty="0" smtClean="0"/>
              <a:t>   </a:t>
            </a:r>
            <a:r>
              <a:rPr lang="en-US" sz="2200" dirty="0"/>
              <a:t>2011  </a:t>
            </a:r>
            <a:r>
              <a:rPr lang="en-US" sz="2200" dirty="0" smtClean="0"/>
              <a:t>   </a:t>
            </a:r>
            <a:r>
              <a:rPr lang="en-US" sz="2200" dirty="0"/>
              <a:t>2012  </a:t>
            </a:r>
            <a:r>
              <a:rPr lang="en-US" sz="2200" dirty="0" smtClean="0"/>
              <a:t>  2013    </a:t>
            </a:r>
            <a:r>
              <a:rPr lang="en-US" sz="2200" dirty="0"/>
              <a:t>2014  </a:t>
            </a:r>
            <a:r>
              <a:rPr lang="en-US" sz="2200" dirty="0" smtClean="0"/>
              <a:t>Human 2015  2016</a:t>
            </a:r>
            <a:endParaRPr lang="en-US" sz="2200" dirty="0"/>
          </a:p>
        </p:txBody>
      </p:sp>
      <p:sp>
        <p:nvSpPr>
          <p:cNvPr id="21" name="Rectangle 20"/>
          <p:cNvSpPr/>
          <p:nvPr/>
        </p:nvSpPr>
        <p:spPr bwMode="auto">
          <a:xfrm>
            <a:off x="5511800" y="3736586"/>
            <a:ext cx="1337437" cy="410633"/>
          </a:xfrm>
          <a:prstGeom prst="rect">
            <a:avLst/>
          </a:prstGeom>
          <a:solidFill>
            <a:schemeClr val="bg1"/>
          </a:solidFill>
          <a:ln w="9525" cap="flat" cmpd="sng" algn="ctr">
            <a:solidFill>
              <a:schemeClr val="bg1"/>
            </a:solidFill>
            <a:prstDash val="solid"/>
            <a:round/>
            <a:headEnd type="none" w="med" len="med"/>
            <a:tailEnd type="none" w="med" len="med"/>
          </a:ln>
          <a:effectLst/>
        </p:spPr>
        <p:style>
          <a:lnRef idx="1">
            <a:schemeClr val="accent1"/>
          </a:lnRef>
          <a:fillRef idx="1">
            <a:schemeClr val="accent1"/>
          </a:fillRef>
          <a:effectRef idx="1">
            <a:schemeClr val="accent1"/>
          </a:effectRef>
          <a:fontRef idx="minor">
            <a:schemeClr val="lt1"/>
          </a:fontRef>
        </p:style>
        <p:txBody>
          <a:bodyPr vert="horz" wrap="none" lIns="91435" tIns="45718" rIns="91435" bIns="45718" numCol="1" rtlCol="0" anchor="t" anchorCtr="0" compatLnSpc="1">
            <a:prstTxWarp prst="textNoShape">
              <a:avLst/>
            </a:prstTxWarp>
          </a:bodyPr>
          <a:lstStyle/>
          <a:p>
            <a:pPr defTabSz="914353" fontAlgn="base">
              <a:spcBef>
                <a:spcPct val="0"/>
              </a:spcBef>
              <a:spcAft>
                <a:spcPct val="0"/>
              </a:spcAft>
            </a:pPr>
            <a:endParaRPr lang="en-US" sz="2400">
              <a:solidFill>
                <a:srgbClr val="000000"/>
              </a:solidFill>
              <a:latin typeface="Times New Roman" charset="0"/>
            </a:endParaRPr>
          </a:p>
        </p:txBody>
      </p:sp>
      <p:cxnSp>
        <p:nvCxnSpPr>
          <p:cNvPr id="25" name="Straight Connector 24"/>
          <p:cNvCxnSpPr/>
          <p:nvPr/>
        </p:nvCxnSpPr>
        <p:spPr bwMode="auto">
          <a:xfrm>
            <a:off x="4130675" y="41592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cxnSp>
        <p:nvCxnSpPr>
          <p:cNvPr id="32" name="Straight Connector 31"/>
          <p:cNvCxnSpPr/>
          <p:nvPr/>
        </p:nvCxnSpPr>
        <p:spPr bwMode="auto">
          <a:xfrm>
            <a:off x="4117976" y="3714751"/>
            <a:ext cx="1377950" cy="3174"/>
          </a:xfrm>
          <a:prstGeom prst="line">
            <a:avLst/>
          </a:prstGeom>
          <a:solidFill>
            <a:schemeClr val="accent1"/>
          </a:solidFill>
          <a:ln w="19050" cap="flat" cmpd="sng" algn="ctr">
            <a:solidFill>
              <a:srgbClr val="606060"/>
            </a:solidFill>
            <a:prstDash val="solid"/>
            <a:round/>
            <a:headEnd type="none" w="med" len="med"/>
            <a:tailEnd type="none" w="med" len="med"/>
          </a:ln>
          <a:effectLst/>
        </p:spPr>
        <p:style>
          <a:lnRef idx="1">
            <a:schemeClr val="accent1"/>
          </a:lnRef>
          <a:fillRef idx="0">
            <a:schemeClr val="accent1"/>
          </a:fillRef>
          <a:effectRef idx="1">
            <a:schemeClr val="accent1"/>
          </a:effectRef>
          <a:fontRef idx="minor">
            <a:schemeClr val="tx1"/>
          </a:fontRef>
        </p:style>
      </p:cxnSp>
      <p:sp>
        <p:nvSpPr>
          <p:cNvPr id="2" name="TextBox 1"/>
          <p:cNvSpPr txBox="1"/>
          <p:nvPr/>
        </p:nvSpPr>
        <p:spPr>
          <a:xfrm>
            <a:off x="1083734" y="5977467"/>
            <a:ext cx="184656" cy="369328"/>
          </a:xfrm>
          <a:prstGeom prst="rect">
            <a:avLst/>
          </a:prstGeom>
          <a:noFill/>
        </p:spPr>
        <p:txBody>
          <a:bodyPr wrap="none" lIns="91435" tIns="45718" rIns="91435" bIns="45718" rtlCol="0">
            <a:spAutoFit/>
          </a:bodyPr>
          <a:lstStyle/>
          <a:p>
            <a:endParaRPr lang="en-US" dirty="0"/>
          </a:p>
        </p:txBody>
      </p:sp>
      <p:sp>
        <p:nvSpPr>
          <p:cNvPr id="3" name="TextBox 2"/>
          <p:cNvSpPr txBox="1"/>
          <p:nvPr/>
        </p:nvSpPr>
        <p:spPr>
          <a:xfrm>
            <a:off x="1693335" y="5943600"/>
            <a:ext cx="184656" cy="369328"/>
          </a:xfrm>
          <a:prstGeom prst="rect">
            <a:avLst/>
          </a:prstGeom>
          <a:noFill/>
        </p:spPr>
        <p:txBody>
          <a:bodyPr wrap="none" lIns="91435" tIns="45718" rIns="91435" bIns="45718" rtlCol="0">
            <a:spAutoFit/>
          </a:bodyPr>
          <a:lstStyle/>
          <a:p>
            <a:endParaRPr lang="en-US" dirty="0"/>
          </a:p>
        </p:txBody>
      </p:sp>
      <p:cxnSp>
        <p:nvCxnSpPr>
          <p:cNvPr id="7" name="Straight Arrow Connector 6"/>
          <p:cNvCxnSpPr/>
          <p:nvPr/>
        </p:nvCxnSpPr>
        <p:spPr bwMode="auto">
          <a:xfrm flipV="1">
            <a:off x="4000500" y="5109628"/>
            <a:ext cx="3416300" cy="770473"/>
          </a:xfrm>
          <a:prstGeom prst="straightConnector1">
            <a:avLst/>
          </a:prstGeom>
          <a:solidFill>
            <a:schemeClr val="accent1"/>
          </a:solidFill>
          <a:ln w="101600" cap="flat" cmpd="sng" algn="ctr">
            <a:solidFill>
              <a:srgbClr val="00FF0B"/>
            </a:solidFill>
            <a:prstDash val="solid"/>
            <a:round/>
            <a:headEnd type="none" w="med" len="med"/>
            <a:tailEnd type="arrow"/>
          </a:ln>
          <a:effectLst/>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86962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Siamese Neural Networks</a:t>
            </a:r>
            <a:endParaRPr lang="en-US" dirty="0"/>
          </a:p>
        </p:txBody>
      </p:sp>
      <p:sp>
        <p:nvSpPr>
          <p:cNvPr id="3" name="Content Placeholder 2"/>
          <p:cNvSpPr>
            <a:spLocks noGrp="1"/>
          </p:cNvSpPr>
          <p:nvPr>
            <p:ph idx="1"/>
          </p:nvPr>
        </p:nvSpPr>
        <p:spPr>
          <a:xfrm>
            <a:off x="228600" y="1447800"/>
            <a:ext cx="5943600" cy="4525963"/>
          </a:xfrm>
        </p:spPr>
        <p:txBody>
          <a:bodyPr>
            <a:normAutofit fontScale="70000" lnSpcReduction="20000"/>
          </a:bodyPr>
          <a:lstStyle/>
          <a:p>
            <a:r>
              <a:rPr lang="en-US" sz="3400" dirty="0"/>
              <a:t>“Siamese twins” is a dated term for Conjoined Twins - twins that are physically joined at birth, sometimes sharing </a:t>
            </a:r>
            <a:r>
              <a:rPr lang="en-US" sz="3400" dirty="0" smtClean="0"/>
              <a:t>organs</a:t>
            </a:r>
            <a:endParaRPr lang="en-US" sz="3400" dirty="0"/>
          </a:p>
          <a:p>
            <a:r>
              <a:rPr lang="en-US" sz="3400" dirty="0"/>
              <a:t>SNNs are the Neural Network analog for Conjoined Twins</a:t>
            </a:r>
          </a:p>
          <a:p>
            <a:r>
              <a:rPr lang="en-US" sz="3400" dirty="0"/>
              <a:t>SNNs have two identical neural networks (like twins that are physically joined at birth)</a:t>
            </a:r>
          </a:p>
          <a:p>
            <a:r>
              <a:rPr lang="en-US" sz="3400" dirty="0"/>
              <a:t>SNNs share their weights, both networks have the same weights (like twins sharing organs)</a:t>
            </a:r>
          </a:p>
          <a:p>
            <a:r>
              <a:rPr lang="en-US" sz="3400" dirty="0"/>
              <a:t>They take two inputs and share a symmetric loss function ( more about the loss function later )</a:t>
            </a:r>
          </a:p>
          <a:p>
            <a:endParaRPr lang="en-US"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pic>
        <p:nvPicPr>
          <p:cNvPr id="7" name="Picture 6" descr="Chang-eng-bunker-P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371600"/>
            <a:ext cx="2825516" cy="3911600"/>
          </a:xfrm>
          <a:prstGeom prst="rect">
            <a:avLst/>
          </a:prstGeom>
        </p:spPr>
      </p:pic>
      <p:pic>
        <p:nvPicPr>
          <p:cNvPr id="8" name="Picture 7" descr="Siamese_Net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545" y="1905000"/>
            <a:ext cx="3026055" cy="3136900"/>
          </a:xfrm>
          <a:prstGeom prst="rect">
            <a:avLst/>
          </a:prstGeom>
        </p:spPr>
      </p:pic>
    </p:spTree>
    <p:extLst>
      <p:ext uri="{BB962C8B-B14F-4D97-AF65-F5344CB8AC3E}">
        <p14:creationId xmlns:p14="http://schemas.microsoft.com/office/powerpoint/2010/main" val="4290988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Siamese Neural Networks</a:t>
            </a:r>
            <a:endParaRPr lang="en-US" dirty="0"/>
          </a:p>
        </p:txBody>
      </p:sp>
      <p:sp>
        <p:nvSpPr>
          <p:cNvPr id="3" name="Content Placeholder 2"/>
          <p:cNvSpPr>
            <a:spLocks noGrp="1"/>
          </p:cNvSpPr>
          <p:nvPr>
            <p:ph idx="1"/>
          </p:nvPr>
        </p:nvSpPr>
        <p:spPr>
          <a:xfrm>
            <a:off x="228600" y="1447800"/>
            <a:ext cx="5943600" cy="4525963"/>
          </a:xfrm>
        </p:spPr>
        <p:txBody>
          <a:bodyPr>
            <a:normAutofit fontScale="77500" lnSpcReduction="20000"/>
          </a:bodyPr>
          <a:lstStyle/>
          <a:p>
            <a:r>
              <a:rPr lang="en-US" sz="3400" dirty="0" smtClean="0"/>
              <a:t>Siamese Networks can be convolutional..</a:t>
            </a:r>
          </a:p>
          <a:p>
            <a:r>
              <a:rPr lang="en-US" sz="3400" dirty="0" smtClean="0"/>
              <a:t>They have linear output units, but they are not trained to any particular output </a:t>
            </a:r>
            <a:r>
              <a:rPr lang="mr-IN" sz="3400" dirty="0" smtClean="0"/>
              <a:t>–</a:t>
            </a:r>
            <a:r>
              <a:rPr lang="en-US" sz="3400" dirty="0" smtClean="0"/>
              <a:t> instead, they are trained to move outputs closer or farther apart.</a:t>
            </a:r>
          </a:p>
          <a:p>
            <a:r>
              <a:rPr lang="en-US" sz="3400" dirty="0" smtClean="0"/>
              <a:t>If two inputs are from the same category, minimize the distance between them</a:t>
            </a:r>
          </a:p>
          <a:p>
            <a:r>
              <a:rPr lang="en-US" sz="3400" dirty="0" smtClean="0"/>
              <a:t>If two inputs are from different categories, maximize the distance between them </a:t>
            </a:r>
            <a:r>
              <a:rPr lang="mr-IN" sz="3400" dirty="0" smtClean="0"/>
              <a:t>–</a:t>
            </a:r>
            <a:r>
              <a:rPr lang="en-US" sz="3400" dirty="0" smtClean="0"/>
              <a:t> up to some margin</a:t>
            </a:r>
            <a:endParaRPr lang="en-US" sz="3400"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pic>
        <p:nvPicPr>
          <p:cNvPr id="8" name="Picture 7" descr="Siamese_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545" y="1905000"/>
            <a:ext cx="3026055" cy="3136900"/>
          </a:xfrm>
          <a:prstGeom prst="rect">
            <a:avLst/>
          </a:prstGeom>
        </p:spPr>
      </p:pic>
    </p:spTree>
    <p:extLst>
      <p:ext uri="{BB962C8B-B14F-4D97-AF65-F5344CB8AC3E}">
        <p14:creationId xmlns:p14="http://schemas.microsoft.com/office/powerpoint/2010/main" val="36185202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Same/Different Categories</a:t>
            </a:r>
            <a:endParaRPr lang="en-US" dirty="0"/>
          </a:p>
        </p:txBody>
      </p:sp>
      <p:sp>
        <p:nvSpPr>
          <p:cNvPr id="4" name="Slide Number Placeholder 3"/>
          <p:cNvSpPr>
            <a:spLocks noGrp="1"/>
          </p:cNvSpPr>
          <p:nvPr>
            <p:ph type="sldNum" sz="quarter" idx="12"/>
          </p:nvPr>
        </p:nvSpPr>
        <p:spPr/>
        <p:txBody>
          <a:bodyPr/>
          <a:lstStyle/>
          <a:p>
            <a:fld id="{076629CB-7937-4506-A327-ACF88B95BB03}" type="slidenum">
              <a:rPr lang="en-US" smtClean="0"/>
              <a:t>27</a:t>
            </a:fld>
            <a:endParaRPr lang="en-US"/>
          </a:p>
        </p:txBody>
      </p:sp>
      <p:pic>
        <p:nvPicPr>
          <p:cNvPr id="8" name="Picture 7"/>
          <p:cNvPicPr>
            <a:picLocks noChangeAspect="1"/>
          </p:cNvPicPr>
          <p:nvPr/>
        </p:nvPicPr>
        <p:blipFill>
          <a:blip r:embed="rId2"/>
          <a:stretch>
            <a:fillRect/>
          </a:stretch>
        </p:blipFill>
        <p:spPr>
          <a:xfrm>
            <a:off x="264450" y="1841499"/>
            <a:ext cx="8689692" cy="3394411"/>
          </a:xfrm>
          <a:prstGeom prst="rect">
            <a:avLst/>
          </a:prstGeom>
        </p:spPr>
      </p:pic>
      <p:sp>
        <p:nvSpPr>
          <p:cNvPr id="5" name="Title 1"/>
          <p:cNvSpPr txBox="1">
            <a:spLocks/>
          </p:cNvSpPr>
          <p:nvPr/>
        </p:nvSpPr>
        <p:spPr>
          <a:xfrm>
            <a:off x="0" y="5715000"/>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Times New Roman"/>
                <a:ea typeface="+mj-ea"/>
                <a:cs typeface="Times New Roman"/>
              </a:defRPr>
            </a:lvl1pPr>
          </a:lstStyle>
          <a:p>
            <a:pPr algn="l"/>
            <a:r>
              <a:rPr lang="en-US" sz="2400" dirty="0" smtClean="0"/>
              <a:t>            Different:			</a:t>
            </a:r>
            <a:r>
              <a:rPr lang="en-US" sz="2400" dirty="0"/>
              <a:t>	</a:t>
            </a:r>
            <a:r>
              <a:rPr lang="en-US" sz="2400" dirty="0" smtClean="0"/>
              <a:t>	Same:</a:t>
            </a:r>
          </a:p>
          <a:p>
            <a:pPr algn="l"/>
            <a:r>
              <a:rPr lang="en-US" sz="2400" dirty="0" smtClean="0"/>
              <a:t>Move the output vectors apart	                 Move </a:t>
            </a:r>
            <a:r>
              <a:rPr lang="en-US" sz="2400" dirty="0"/>
              <a:t>the output vectors </a:t>
            </a:r>
            <a:r>
              <a:rPr lang="en-US" sz="2400" dirty="0" smtClean="0"/>
              <a:t>closer</a:t>
            </a:r>
            <a:endParaRPr lang="en-US" sz="2400" dirty="0"/>
          </a:p>
        </p:txBody>
      </p:sp>
      <p:cxnSp>
        <p:nvCxnSpPr>
          <p:cNvPr id="6" name="Straight Arrow Connector 5"/>
          <p:cNvCxnSpPr/>
          <p:nvPr/>
        </p:nvCxnSpPr>
        <p:spPr>
          <a:xfrm flipH="1" flipV="1">
            <a:off x="4114800" y="3048000"/>
            <a:ext cx="2667000" cy="2819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781800" y="5181600"/>
            <a:ext cx="152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676400" y="5257800"/>
            <a:ext cx="3048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06890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Same/Different Categories</a:t>
            </a:r>
            <a:endParaRPr lang="en-US" dirty="0"/>
          </a:p>
        </p:txBody>
      </p:sp>
      <p:sp>
        <p:nvSpPr>
          <p:cNvPr id="4" name="Slide Number Placeholder 3"/>
          <p:cNvSpPr>
            <a:spLocks noGrp="1"/>
          </p:cNvSpPr>
          <p:nvPr>
            <p:ph type="sldNum" sz="quarter" idx="12"/>
          </p:nvPr>
        </p:nvSpPr>
        <p:spPr/>
        <p:txBody>
          <a:bodyPr/>
          <a:lstStyle/>
          <a:p>
            <a:fld id="{076629CB-7937-4506-A327-ACF88B95BB03}" type="slidenum">
              <a:rPr lang="en-US" smtClean="0"/>
              <a:t>28</a:t>
            </a:fld>
            <a:endParaRPr lang="en-US"/>
          </a:p>
        </p:txBody>
      </p:sp>
      <p:pic>
        <p:nvPicPr>
          <p:cNvPr id="3" name="Picture 2"/>
          <p:cNvPicPr>
            <a:picLocks noChangeAspect="1"/>
          </p:cNvPicPr>
          <p:nvPr/>
        </p:nvPicPr>
        <p:blipFill rotWithShape="1">
          <a:blip r:embed="rId2"/>
          <a:srcRect t="-68" b="55289"/>
          <a:stretch/>
        </p:blipFill>
        <p:spPr>
          <a:xfrm>
            <a:off x="457200" y="1216152"/>
            <a:ext cx="8216900" cy="2075688"/>
          </a:xfrm>
          <a:prstGeom prst="rect">
            <a:avLst/>
          </a:prstGeom>
        </p:spPr>
      </p:pic>
      <p:sp>
        <p:nvSpPr>
          <p:cNvPr id="5" name="TextBox 4"/>
          <p:cNvSpPr txBox="1"/>
          <p:nvPr/>
        </p:nvSpPr>
        <p:spPr>
          <a:xfrm>
            <a:off x="135466" y="3378200"/>
            <a:ext cx="8763000" cy="1569660"/>
          </a:xfrm>
          <a:prstGeom prst="rect">
            <a:avLst/>
          </a:prstGeom>
          <a:noFill/>
        </p:spPr>
        <p:txBody>
          <a:bodyPr wrap="square" rtlCol="0">
            <a:spAutoFit/>
          </a:bodyPr>
          <a:lstStyle/>
          <a:p>
            <a:r>
              <a:rPr lang="en-US" sz="2400" dirty="0" smtClean="0">
                <a:latin typeface="Times New Roman"/>
                <a:cs typeface="Times New Roman"/>
              </a:rPr>
              <a:t>Note that putting all of these into the same category means the network has to learn to be </a:t>
            </a:r>
            <a:r>
              <a:rPr lang="en-US" sz="2400" i="1" dirty="0" smtClean="0">
                <a:latin typeface="Times New Roman"/>
                <a:cs typeface="Times New Roman"/>
              </a:rPr>
              <a:t>invariant </a:t>
            </a:r>
            <a:r>
              <a:rPr lang="en-US" sz="2400" dirty="0" smtClean="0">
                <a:latin typeface="Times New Roman"/>
                <a:cs typeface="Times New Roman"/>
              </a:rPr>
              <a:t>to the differences in these images</a:t>
            </a:r>
          </a:p>
          <a:p>
            <a:endParaRPr lang="en-US" sz="2400" dirty="0">
              <a:latin typeface="Times New Roman"/>
              <a:cs typeface="Times New Roman"/>
            </a:endParaRPr>
          </a:p>
          <a:p>
            <a:r>
              <a:rPr lang="en-US" sz="2400" dirty="0" smtClean="0">
                <a:latin typeface="Times New Roman"/>
                <a:cs typeface="Times New Roman"/>
              </a:rPr>
              <a:t>            This transformation should </a:t>
            </a:r>
            <a:r>
              <a:rPr lang="en-US" sz="2400" i="1" dirty="0" smtClean="0">
                <a:latin typeface="Times New Roman"/>
                <a:cs typeface="Times New Roman"/>
              </a:rPr>
              <a:t>generalize </a:t>
            </a:r>
            <a:r>
              <a:rPr lang="en-US" sz="2400" dirty="0" smtClean="0">
                <a:latin typeface="Times New Roman"/>
                <a:cs typeface="Times New Roman"/>
              </a:rPr>
              <a:t>to new faces</a:t>
            </a:r>
            <a:endParaRPr lang="en-US" sz="2400" dirty="0">
              <a:latin typeface="Times New Roman"/>
              <a:cs typeface="Times New Roman"/>
            </a:endParaRPr>
          </a:p>
        </p:txBody>
      </p:sp>
    </p:spTree>
    <p:extLst>
      <p:ext uri="{BB962C8B-B14F-4D97-AF65-F5344CB8AC3E}">
        <p14:creationId xmlns:p14="http://schemas.microsoft.com/office/powerpoint/2010/main" val="10625137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Siamese Neural Networks</a:t>
            </a:r>
            <a:endParaRPr lang="en-US" dirty="0"/>
          </a:p>
        </p:txBody>
      </p:sp>
      <p:sp>
        <p:nvSpPr>
          <p:cNvPr id="3" name="Content Placeholder 2"/>
          <p:cNvSpPr>
            <a:spLocks noGrp="1"/>
          </p:cNvSpPr>
          <p:nvPr>
            <p:ph idx="1"/>
          </p:nvPr>
        </p:nvSpPr>
        <p:spPr>
          <a:xfrm>
            <a:off x="228600" y="1447800"/>
            <a:ext cx="5943600" cy="4525963"/>
          </a:xfrm>
        </p:spPr>
        <p:txBody>
          <a:bodyPr>
            <a:normAutofit/>
          </a:bodyPr>
          <a:lstStyle/>
          <a:p>
            <a:pPr marL="0" indent="0">
              <a:buNone/>
            </a:pPr>
            <a:r>
              <a:rPr lang="en-US" sz="3400" dirty="0" smtClean="0"/>
              <a:t>Next: MNIST Example using two output units (so you can see what they do</a:t>
            </a:r>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Picture 7" descr="Siamese_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545" y="1905000"/>
            <a:ext cx="3026055" cy="3136900"/>
          </a:xfrm>
          <a:prstGeom prst="rect">
            <a:avLst/>
          </a:prstGeom>
        </p:spPr>
      </p:pic>
    </p:spTree>
    <p:extLst>
      <p:ext uri="{BB962C8B-B14F-4D97-AF65-F5344CB8AC3E}">
        <p14:creationId xmlns:p14="http://schemas.microsoft.com/office/powerpoint/2010/main" val="10042491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Natural </a:t>
            </a:r>
            <a:r>
              <a:rPr lang="en-US" dirty="0"/>
              <a:t>p</a:t>
            </a:r>
            <a:r>
              <a:rPr lang="en-US" dirty="0" smtClean="0"/>
              <a:t>roducts research</a:t>
            </a:r>
          </a:p>
          <a:p>
            <a:pPr lvl="1"/>
            <a:r>
              <a:rPr lang="en-US" dirty="0" smtClean="0"/>
              <a:t>What is it</a:t>
            </a:r>
          </a:p>
          <a:p>
            <a:pPr lvl="1"/>
            <a:r>
              <a:rPr lang="en-US" dirty="0" smtClean="0"/>
              <a:t>Why is it important</a:t>
            </a:r>
          </a:p>
          <a:p>
            <a:r>
              <a:rPr lang="en-US" dirty="0" smtClean="0"/>
              <a:t>Deep Siamese Convolutional Networks</a:t>
            </a:r>
          </a:p>
          <a:p>
            <a:pPr lvl="1"/>
            <a:r>
              <a:rPr lang="en-US" dirty="0" smtClean="0"/>
              <a:t>What are they</a:t>
            </a:r>
          </a:p>
          <a:p>
            <a:pPr lvl="1"/>
            <a:r>
              <a:rPr lang="en-US" dirty="0" smtClean="0"/>
              <a:t>Why are they cool</a:t>
            </a:r>
          </a:p>
          <a:p>
            <a:r>
              <a:rPr lang="en-US" dirty="0" smtClean="0"/>
              <a:t>SMART</a:t>
            </a:r>
          </a:p>
          <a:p>
            <a:pPr lvl="1"/>
            <a:r>
              <a:rPr lang="en-US" dirty="0" smtClean="0"/>
              <a:t>Methods</a:t>
            </a:r>
          </a:p>
          <a:p>
            <a:pPr lvl="1"/>
            <a:r>
              <a:rPr lang="en-US" dirty="0" smtClean="0"/>
              <a:t>Results</a:t>
            </a:r>
          </a:p>
          <a:p>
            <a:pPr lvl="1"/>
            <a:endParaRPr lang="en-US"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2828912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 100 iterations</a:t>
            </a:r>
            <a:endParaRPr lang="en-US" dirty="0"/>
          </a:p>
        </p:txBody>
      </p:sp>
      <p:pic>
        <p:nvPicPr>
          <p:cNvPr id="5" name="Content Placeholder 4" descr="200.png"/>
          <p:cNvPicPr>
            <a:picLocks noGrp="1" noChangeAspect="1"/>
          </p:cNvPicPr>
          <p:nvPr>
            <p:ph idx="1"/>
          </p:nvPr>
        </p:nvPicPr>
        <p:blipFill>
          <a:blip r:embed="rId2">
            <a:extLst>
              <a:ext uri="{28A0092B-C50C-407E-A947-70E740481C1C}">
                <a14:useLocalDpi xmlns:a14="http://schemas.microsoft.com/office/drawing/2010/main" val="0"/>
              </a:ext>
            </a:extLst>
          </a:blip>
          <a:srcRect t="503" b="503"/>
          <a:stretch>
            <a:fillRect/>
          </a:stretch>
        </p:blipFill>
        <p:spPr/>
      </p:pic>
      <p:sp>
        <p:nvSpPr>
          <p:cNvPr id="3" name="Slide Number Placeholder 2"/>
          <p:cNvSpPr>
            <a:spLocks noGrp="1"/>
          </p:cNvSpPr>
          <p:nvPr>
            <p:ph type="sldNum" sz="quarter" idx="12"/>
          </p:nvPr>
        </p:nvSpPr>
        <p:spPr/>
        <p:txBody>
          <a:bodyPr/>
          <a:lstStyle/>
          <a:p>
            <a:fld id="{076629CB-7937-4506-A327-ACF88B95BB03}" type="slidenum">
              <a:rPr lang="en-US" smtClean="0"/>
              <a:t>30</a:t>
            </a:fld>
            <a:endParaRPr lang="en-US"/>
          </a:p>
        </p:txBody>
      </p:sp>
    </p:spTree>
    <p:extLst>
      <p:ext uri="{BB962C8B-B14F-4D97-AF65-F5344CB8AC3E}">
        <p14:creationId xmlns:p14="http://schemas.microsoft.com/office/powerpoint/2010/main" val="7435518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 200 iterations</a:t>
            </a:r>
            <a:endParaRPr lang="en-US" dirty="0"/>
          </a:p>
        </p:txBody>
      </p:sp>
      <p:pic>
        <p:nvPicPr>
          <p:cNvPr id="6" name="Content Placeholder 5" descr="100.png"/>
          <p:cNvPicPr>
            <a:picLocks noGrp="1" noChangeAspect="1"/>
          </p:cNvPicPr>
          <p:nvPr>
            <p:ph idx="1"/>
          </p:nvPr>
        </p:nvPicPr>
        <p:blipFill>
          <a:blip r:embed="rId2">
            <a:extLst>
              <a:ext uri="{28A0092B-C50C-407E-A947-70E740481C1C}">
                <a14:useLocalDpi xmlns:a14="http://schemas.microsoft.com/office/drawing/2010/main" val="0"/>
              </a:ext>
            </a:extLst>
          </a:blip>
          <a:srcRect l="308" r="308"/>
          <a:stretch>
            <a:fillRect/>
          </a:stretch>
        </p:blipFill>
        <p:spPr/>
      </p:pic>
      <p:sp>
        <p:nvSpPr>
          <p:cNvPr id="3" name="Slide Number Placeholder 2"/>
          <p:cNvSpPr>
            <a:spLocks noGrp="1"/>
          </p:cNvSpPr>
          <p:nvPr>
            <p:ph type="sldNum" sz="quarter" idx="12"/>
          </p:nvPr>
        </p:nvSpPr>
        <p:spPr/>
        <p:txBody>
          <a:bodyPr/>
          <a:lstStyle/>
          <a:p>
            <a:fld id="{076629CB-7937-4506-A327-ACF88B95BB03}" type="slidenum">
              <a:rPr lang="en-US" smtClean="0"/>
              <a:t>31</a:t>
            </a:fld>
            <a:endParaRPr lang="en-US"/>
          </a:p>
        </p:txBody>
      </p:sp>
    </p:spTree>
    <p:extLst>
      <p:ext uri="{BB962C8B-B14F-4D97-AF65-F5344CB8AC3E}">
        <p14:creationId xmlns:p14="http://schemas.microsoft.com/office/powerpoint/2010/main" val="24437307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 300 iterations</a:t>
            </a:r>
            <a:endParaRPr lang="en-US" dirty="0"/>
          </a:p>
        </p:txBody>
      </p:sp>
      <p:pic>
        <p:nvPicPr>
          <p:cNvPr id="5" name="Content Placeholder 4" descr="300.png"/>
          <p:cNvPicPr>
            <a:picLocks noGrp="1" noChangeAspect="1"/>
          </p:cNvPicPr>
          <p:nvPr>
            <p:ph idx="1"/>
          </p:nvPr>
        </p:nvPicPr>
        <p:blipFill>
          <a:blip r:embed="rId2">
            <a:extLst>
              <a:ext uri="{28A0092B-C50C-407E-A947-70E740481C1C}">
                <a14:useLocalDpi xmlns:a14="http://schemas.microsoft.com/office/drawing/2010/main" val="0"/>
              </a:ext>
            </a:extLst>
          </a:blip>
          <a:srcRect t="750" b="750"/>
          <a:stretch>
            <a:fillRect/>
          </a:stretch>
        </p:blipFill>
        <p:spPr/>
      </p:pic>
      <p:sp>
        <p:nvSpPr>
          <p:cNvPr id="3" name="Slide Number Placeholder 2"/>
          <p:cNvSpPr>
            <a:spLocks noGrp="1"/>
          </p:cNvSpPr>
          <p:nvPr>
            <p:ph type="sldNum" sz="quarter" idx="12"/>
          </p:nvPr>
        </p:nvSpPr>
        <p:spPr/>
        <p:txBody>
          <a:bodyPr/>
          <a:lstStyle/>
          <a:p>
            <a:fld id="{076629CB-7937-4506-A327-ACF88B95BB03}" type="slidenum">
              <a:rPr lang="en-US" smtClean="0"/>
              <a:t>32</a:t>
            </a:fld>
            <a:endParaRPr lang="en-US"/>
          </a:p>
        </p:txBody>
      </p:sp>
    </p:spTree>
    <p:extLst>
      <p:ext uri="{BB962C8B-B14F-4D97-AF65-F5344CB8AC3E}">
        <p14:creationId xmlns:p14="http://schemas.microsoft.com/office/powerpoint/2010/main" val="24428267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 400 iterations</a:t>
            </a:r>
            <a:endParaRPr lang="en-US" dirty="0"/>
          </a:p>
        </p:txBody>
      </p:sp>
      <p:pic>
        <p:nvPicPr>
          <p:cNvPr id="7" name="Content Placeholder 6" descr="400.png"/>
          <p:cNvPicPr>
            <a:picLocks noGrp="1" noChangeAspect="1"/>
          </p:cNvPicPr>
          <p:nvPr>
            <p:ph idx="1"/>
          </p:nvPr>
        </p:nvPicPr>
        <p:blipFill>
          <a:blip r:embed="rId2">
            <a:extLst>
              <a:ext uri="{28A0092B-C50C-407E-A947-70E740481C1C}">
                <a14:useLocalDpi xmlns:a14="http://schemas.microsoft.com/office/drawing/2010/main" val="0"/>
              </a:ext>
            </a:extLst>
          </a:blip>
          <a:srcRect t="1008" b="1008"/>
          <a:stretch>
            <a:fillRect/>
          </a:stretch>
        </p:blipFill>
        <p:spPr/>
      </p:pic>
      <p:sp>
        <p:nvSpPr>
          <p:cNvPr id="3" name="Slide Number Placeholder 2"/>
          <p:cNvSpPr>
            <a:spLocks noGrp="1"/>
          </p:cNvSpPr>
          <p:nvPr>
            <p:ph type="sldNum" sz="quarter" idx="12"/>
          </p:nvPr>
        </p:nvSpPr>
        <p:spPr/>
        <p:txBody>
          <a:bodyPr/>
          <a:lstStyle/>
          <a:p>
            <a:fld id="{076629CB-7937-4506-A327-ACF88B95BB03}" type="slidenum">
              <a:rPr lang="en-US" smtClean="0"/>
              <a:t>33</a:t>
            </a:fld>
            <a:endParaRPr lang="en-US"/>
          </a:p>
        </p:txBody>
      </p:sp>
    </p:spTree>
    <p:extLst>
      <p:ext uri="{BB962C8B-B14F-4D97-AF65-F5344CB8AC3E}">
        <p14:creationId xmlns:p14="http://schemas.microsoft.com/office/powerpoint/2010/main" val="4953548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 500 iterations</a:t>
            </a:r>
            <a:endParaRPr lang="en-US" dirty="0"/>
          </a:p>
        </p:txBody>
      </p:sp>
      <p:pic>
        <p:nvPicPr>
          <p:cNvPr id="5" name="Content Placeholder 4" descr="500.png"/>
          <p:cNvPicPr>
            <a:picLocks noGrp="1" noChangeAspect="1"/>
          </p:cNvPicPr>
          <p:nvPr>
            <p:ph idx="1"/>
          </p:nvPr>
        </p:nvPicPr>
        <p:blipFill>
          <a:blip r:embed="rId2">
            <a:extLst>
              <a:ext uri="{28A0092B-C50C-407E-A947-70E740481C1C}">
                <a14:useLocalDpi xmlns:a14="http://schemas.microsoft.com/office/drawing/2010/main" val="0"/>
              </a:ext>
            </a:extLst>
          </a:blip>
          <a:srcRect t="1418" b="1418"/>
          <a:stretch>
            <a:fillRect/>
          </a:stretch>
        </p:blipFill>
        <p:spPr/>
      </p:pic>
      <p:sp>
        <p:nvSpPr>
          <p:cNvPr id="3" name="Slide Number Placeholder 2"/>
          <p:cNvSpPr>
            <a:spLocks noGrp="1"/>
          </p:cNvSpPr>
          <p:nvPr>
            <p:ph type="sldNum" sz="quarter" idx="12"/>
          </p:nvPr>
        </p:nvSpPr>
        <p:spPr/>
        <p:txBody>
          <a:bodyPr/>
          <a:lstStyle/>
          <a:p>
            <a:fld id="{076629CB-7937-4506-A327-ACF88B95BB03}" type="slidenum">
              <a:rPr lang="en-US" smtClean="0"/>
              <a:t>34</a:t>
            </a:fld>
            <a:endParaRPr lang="en-US"/>
          </a:p>
        </p:txBody>
      </p:sp>
    </p:spTree>
    <p:extLst>
      <p:ext uri="{BB962C8B-B14F-4D97-AF65-F5344CB8AC3E}">
        <p14:creationId xmlns:p14="http://schemas.microsoft.com/office/powerpoint/2010/main" val="9110747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 5000 iterations</a:t>
            </a:r>
            <a:endParaRPr lang="en-US" dirty="0"/>
          </a:p>
        </p:txBody>
      </p:sp>
      <p:pic>
        <p:nvPicPr>
          <p:cNvPr id="4" name="Content Placeholder 3" descr="5000.png"/>
          <p:cNvPicPr>
            <a:picLocks noGrp="1" noChangeAspect="1"/>
          </p:cNvPicPr>
          <p:nvPr>
            <p:ph idx="1"/>
          </p:nvPr>
        </p:nvPicPr>
        <p:blipFill>
          <a:blip r:embed="rId2">
            <a:extLst>
              <a:ext uri="{28A0092B-C50C-407E-A947-70E740481C1C}">
                <a14:useLocalDpi xmlns:a14="http://schemas.microsoft.com/office/drawing/2010/main" val="0"/>
              </a:ext>
            </a:extLst>
          </a:blip>
          <a:srcRect t="2377" b="2377"/>
          <a:stretch>
            <a:fillRect/>
          </a:stretch>
        </p:blipFill>
        <p:spPr/>
      </p:pic>
      <p:sp>
        <p:nvSpPr>
          <p:cNvPr id="3" name="Slide Number Placeholder 2"/>
          <p:cNvSpPr>
            <a:spLocks noGrp="1"/>
          </p:cNvSpPr>
          <p:nvPr>
            <p:ph type="sldNum" sz="quarter" idx="12"/>
          </p:nvPr>
        </p:nvSpPr>
        <p:spPr/>
        <p:txBody>
          <a:bodyPr/>
          <a:lstStyle/>
          <a:p>
            <a:fld id="{076629CB-7937-4506-A327-ACF88B95BB03}" type="slidenum">
              <a:rPr lang="en-US" smtClean="0"/>
              <a:t>35</a:t>
            </a:fld>
            <a:endParaRPr lang="en-US"/>
          </a:p>
        </p:txBody>
      </p:sp>
    </p:spTree>
    <p:extLst>
      <p:ext uri="{BB962C8B-B14F-4D97-AF65-F5344CB8AC3E}">
        <p14:creationId xmlns:p14="http://schemas.microsoft.com/office/powerpoint/2010/main" val="88347402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 50000 iterations</a:t>
            </a:r>
            <a:endParaRPr lang="en-US" dirty="0"/>
          </a:p>
        </p:txBody>
      </p:sp>
      <p:pic>
        <p:nvPicPr>
          <p:cNvPr id="5" name="Content Placeholder 4" descr="Screen Shot 2015-05-13 at 7.01.51 PM.png"/>
          <p:cNvPicPr>
            <a:picLocks noGrp="1" noChangeAspect="1"/>
          </p:cNvPicPr>
          <p:nvPr>
            <p:ph idx="1"/>
          </p:nvPr>
        </p:nvPicPr>
        <p:blipFill>
          <a:blip r:embed="rId2">
            <a:extLst>
              <a:ext uri="{28A0092B-C50C-407E-A947-70E740481C1C}">
                <a14:useLocalDpi xmlns:a14="http://schemas.microsoft.com/office/drawing/2010/main" val="0"/>
              </a:ext>
            </a:extLst>
          </a:blip>
          <a:srcRect t="1281" b="1281"/>
          <a:stretch>
            <a:fillRect/>
          </a:stretch>
        </p:blipFill>
        <p:spPr/>
      </p:pic>
      <p:sp>
        <p:nvSpPr>
          <p:cNvPr id="3" name="Slide Number Placeholder 2"/>
          <p:cNvSpPr>
            <a:spLocks noGrp="1"/>
          </p:cNvSpPr>
          <p:nvPr>
            <p:ph type="sldNum" sz="quarter" idx="12"/>
          </p:nvPr>
        </p:nvSpPr>
        <p:spPr/>
        <p:txBody>
          <a:bodyPr/>
          <a:lstStyle/>
          <a:p>
            <a:fld id="{076629CB-7937-4506-A327-ACF88B95BB03}" type="slidenum">
              <a:rPr lang="en-US" smtClean="0"/>
              <a:t>36</a:t>
            </a:fld>
            <a:endParaRPr lang="en-US"/>
          </a:p>
        </p:txBody>
      </p:sp>
    </p:spTree>
    <p:extLst>
      <p:ext uri="{BB962C8B-B14F-4D97-AF65-F5344CB8AC3E}">
        <p14:creationId xmlns:p14="http://schemas.microsoft.com/office/powerpoint/2010/main" val="368654952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91600" cy="1143000"/>
          </a:xfrm>
        </p:spPr>
        <p:txBody>
          <a:bodyPr>
            <a:normAutofit fontScale="90000"/>
          </a:bodyPr>
          <a:lstStyle/>
          <a:p>
            <a:r>
              <a:rPr lang="en-US" dirty="0" smtClean="0"/>
              <a:t>Advantages of Siamese Neural Networks</a:t>
            </a:r>
            <a:endParaRPr lang="en-US" dirty="0"/>
          </a:p>
        </p:txBody>
      </p:sp>
      <p:sp>
        <p:nvSpPr>
          <p:cNvPr id="3" name="Content Placeholder 2"/>
          <p:cNvSpPr>
            <a:spLocks noGrp="1"/>
          </p:cNvSpPr>
          <p:nvPr>
            <p:ph idx="1"/>
          </p:nvPr>
        </p:nvSpPr>
        <p:spPr/>
        <p:txBody>
          <a:bodyPr>
            <a:normAutofit lnSpcReduction="10000"/>
          </a:bodyPr>
          <a:lstStyle/>
          <a:p>
            <a:r>
              <a:rPr lang="en-US" dirty="0" smtClean="0"/>
              <a:t>Because you train on pairs of data points, they </a:t>
            </a:r>
            <a:r>
              <a:rPr lang="en-US" i="1" dirty="0" smtClean="0"/>
              <a:t>amplify your training set</a:t>
            </a:r>
          </a:p>
          <a:p>
            <a:r>
              <a:rPr lang="en-US" dirty="0" smtClean="0"/>
              <a:t>You don’t need to know the number of categories in advance</a:t>
            </a:r>
          </a:p>
          <a:p>
            <a:r>
              <a:rPr lang="en-US" dirty="0" smtClean="0"/>
              <a:t>You don’t even have to have examples for all categories! </a:t>
            </a:r>
          </a:p>
          <a:p>
            <a:r>
              <a:rPr lang="en-US" dirty="0" smtClean="0"/>
              <a:t>They are particularly suitable for domains where you have a large number of categories with a small number of examples</a:t>
            </a:r>
          </a:p>
          <a:p>
            <a:endParaRPr lang="en-US" dirty="0"/>
          </a:p>
          <a:p>
            <a:endParaRPr lang="en-US"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40111918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429"/>
            <a:ext cx="8229600" cy="1600200"/>
          </a:xfrm>
        </p:spPr>
        <p:txBody>
          <a:bodyPr/>
          <a:lstStyle/>
          <a:p>
            <a:pPr>
              <a:lnSpc>
                <a:spcPct val="100000"/>
              </a:lnSpc>
            </a:pPr>
            <a:r>
              <a:rPr lang="en-US" sz="2800" dirty="0" smtClean="0"/>
              <a:t>The loss function – The Spring Analogy</a:t>
            </a:r>
            <a:endParaRPr lang="en-US" sz="2800" dirty="0"/>
          </a:p>
        </p:txBody>
      </p:sp>
      <p:grpSp>
        <p:nvGrpSpPr>
          <p:cNvPr id="7" name="Group 6"/>
          <p:cNvGrpSpPr/>
          <p:nvPr/>
        </p:nvGrpSpPr>
        <p:grpSpPr>
          <a:xfrm>
            <a:off x="3810000" y="1524000"/>
            <a:ext cx="5105400" cy="4947062"/>
            <a:chOff x="4704279" y="2275785"/>
            <a:chExt cx="4187952" cy="3245897"/>
          </a:xfrm>
        </p:grpSpPr>
        <p:sp>
          <p:nvSpPr>
            <p:cNvPr id="11" name="TextBox 10"/>
            <p:cNvSpPr txBox="1"/>
            <p:nvPr/>
          </p:nvSpPr>
          <p:spPr>
            <a:xfrm>
              <a:off x="4704279" y="3398658"/>
              <a:ext cx="4187952" cy="369332"/>
            </a:xfrm>
            <a:prstGeom prst="rect">
              <a:avLst/>
            </a:prstGeom>
            <a:noFill/>
          </p:spPr>
          <p:txBody>
            <a:bodyPr wrap="square" rtlCol="0">
              <a:spAutoFit/>
            </a:bodyPr>
            <a:lstStyle/>
            <a:p>
              <a:endParaRPr lang="en-US" dirty="0"/>
            </a:p>
          </p:txBody>
        </p:sp>
        <p:sp>
          <p:nvSpPr>
            <p:cNvPr id="13" name="TextBox 12"/>
            <p:cNvSpPr txBox="1"/>
            <p:nvPr/>
          </p:nvSpPr>
          <p:spPr>
            <a:xfrm>
              <a:off x="4903705" y="4652245"/>
              <a:ext cx="3763610" cy="424075"/>
            </a:xfrm>
            <a:prstGeom prst="rect">
              <a:avLst/>
            </a:prstGeom>
            <a:noFill/>
          </p:spPr>
          <p:txBody>
            <a:bodyPr wrap="square" rtlCol="0">
              <a:spAutoFit/>
            </a:bodyPr>
            <a:lstStyle/>
            <a:p>
              <a:r>
                <a:rPr lang="en-US" i="1" dirty="0" smtClean="0">
                  <a:latin typeface="Times New Roman"/>
                  <a:cs typeface="Times New Roman"/>
                </a:rPr>
                <a:t>G</a:t>
              </a:r>
              <a:r>
                <a:rPr lang="en-US" i="1" baseline="-25000" dirty="0" smtClean="0">
                  <a:latin typeface="Times New Roman"/>
                  <a:cs typeface="Times New Roman"/>
                </a:rPr>
                <a:t>W</a:t>
              </a:r>
              <a:r>
                <a:rPr lang="en-US" dirty="0" smtClean="0">
                  <a:latin typeface="Times New Roman"/>
                  <a:cs typeface="Times New Roman"/>
                </a:rPr>
                <a:t>(</a:t>
              </a:r>
              <a:r>
                <a:rPr lang="en-US" i="1" dirty="0" smtClean="0">
                  <a:latin typeface="Times New Roman"/>
                  <a:cs typeface="Times New Roman"/>
                </a:rPr>
                <a:t>X</a:t>
              </a:r>
              <a:r>
                <a:rPr lang="en-US" dirty="0" smtClean="0">
                  <a:latin typeface="Times New Roman"/>
                  <a:cs typeface="Times New Roman"/>
                </a:rPr>
                <a:t>) is the output vector of the network </a:t>
              </a:r>
              <a:r>
                <a:rPr lang="en-US" smtClean="0">
                  <a:latin typeface="Times New Roman"/>
                  <a:cs typeface="Times New Roman"/>
                </a:rPr>
                <a:t>on stimulus </a:t>
              </a:r>
              <a:r>
                <a:rPr lang="en-US" i="1" smtClean="0">
                  <a:latin typeface="Times New Roman"/>
                  <a:cs typeface="Times New Roman"/>
                </a:rPr>
                <a:t>X.</a:t>
              </a:r>
              <a:r>
                <a:rPr lang="en-US" smtClean="0">
                  <a:latin typeface="Times New Roman"/>
                  <a:cs typeface="Times New Roman"/>
                </a:rPr>
                <a:t> </a:t>
              </a:r>
              <a:endParaRPr lang="en-US" i="1" baseline="-25000" dirty="0" smtClean="0">
                <a:latin typeface="Times New Roman"/>
                <a:cs typeface="Times New Roman"/>
              </a:endParaRPr>
            </a:p>
          </p:txBody>
        </p:sp>
        <p:sp>
          <p:nvSpPr>
            <p:cNvPr id="15" name="Rectangle 14"/>
            <p:cNvSpPr/>
            <p:nvPr/>
          </p:nvSpPr>
          <p:spPr>
            <a:xfrm>
              <a:off x="4704279" y="2275785"/>
              <a:ext cx="4187952" cy="324589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5-05-13 at 6.36.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2362200"/>
              <a:ext cx="4027791" cy="957330"/>
            </a:xfrm>
            <a:prstGeom prst="rect">
              <a:avLst/>
            </a:prstGeom>
          </p:spPr>
        </p:pic>
        <p:pic>
          <p:nvPicPr>
            <p:cNvPr id="4" name="Picture 3" descr="Screen Shot 2015-05-13 at 6.3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705" y="4188546"/>
              <a:ext cx="3467100" cy="495300"/>
            </a:xfrm>
            <a:prstGeom prst="rect">
              <a:avLst/>
            </a:prstGeom>
          </p:spPr>
        </p:pic>
      </p:grpSp>
      <p:pic>
        <p:nvPicPr>
          <p:cNvPr id="5" name="Picture 4" descr="Screen Shot 2015-05-13 at 6.43.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28800"/>
            <a:ext cx="3530237" cy="3626429"/>
          </a:xfrm>
          <a:prstGeom prst="rect">
            <a:avLst/>
          </a:prstGeom>
        </p:spPr>
      </p:pic>
      <p:sp>
        <p:nvSpPr>
          <p:cNvPr id="6" name="Slide Number Placeholder 5"/>
          <p:cNvSpPr>
            <a:spLocks noGrp="1"/>
          </p:cNvSpPr>
          <p:nvPr>
            <p:ph type="sldNum" sz="quarter" idx="12"/>
          </p:nvPr>
        </p:nvSpPr>
        <p:spPr/>
        <p:txBody>
          <a:bodyPr/>
          <a:lstStyle/>
          <a:p>
            <a:fld id="{076629CB-7937-4506-A327-ACF88B95BB03}" type="slidenum">
              <a:rPr lang="en-US" smtClean="0"/>
              <a:t>38</a:t>
            </a:fld>
            <a:endParaRPr lang="en-US"/>
          </a:p>
        </p:txBody>
      </p:sp>
      <p:sp>
        <p:nvSpPr>
          <p:cNvPr id="12" name="TextBox 11"/>
          <p:cNvSpPr txBox="1"/>
          <p:nvPr/>
        </p:nvSpPr>
        <p:spPr>
          <a:xfrm>
            <a:off x="4191000" y="2590800"/>
            <a:ext cx="4191000" cy="1938992"/>
          </a:xfrm>
          <a:prstGeom prst="rect">
            <a:avLst/>
          </a:prstGeom>
          <a:noFill/>
        </p:spPr>
        <p:txBody>
          <a:bodyPr wrap="square" rtlCol="0">
            <a:spAutoFit/>
          </a:bodyPr>
          <a:lstStyle/>
          <a:p>
            <a:r>
              <a:rPr lang="en-US" dirty="0" smtClean="0">
                <a:latin typeface="Times New Roman"/>
                <a:cs typeface="Times New Roman"/>
              </a:rPr>
              <a:t>Where</a:t>
            </a:r>
          </a:p>
          <a:p>
            <a:pPr marL="285750" indent="-285750">
              <a:buFont typeface="Arial"/>
              <a:buChar char="•"/>
            </a:pPr>
            <a:r>
              <a:rPr lang="en-US" i="1" dirty="0" smtClean="0">
                <a:latin typeface="Times New Roman"/>
                <a:cs typeface="Times New Roman"/>
              </a:rPr>
              <a:t>D</a:t>
            </a:r>
            <a:r>
              <a:rPr lang="en-US" dirty="0" smtClean="0">
                <a:latin typeface="Times New Roman"/>
                <a:cs typeface="Times New Roman"/>
              </a:rPr>
              <a:t> is the distance between the outputs of the two networks,</a:t>
            </a:r>
          </a:p>
          <a:p>
            <a:pPr marL="285750" indent="-285750">
              <a:buFont typeface="Arial"/>
              <a:buChar char="•"/>
            </a:pPr>
            <a:r>
              <a:rPr lang="en-US" i="1" dirty="0" smtClean="0">
                <a:latin typeface="Times New Roman"/>
                <a:cs typeface="Times New Roman"/>
              </a:rPr>
              <a:t>m </a:t>
            </a:r>
            <a:r>
              <a:rPr lang="en-US" dirty="0" smtClean="0">
                <a:latin typeface="Times New Roman"/>
                <a:cs typeface="Times New Roman"/>
              </a:rPr>
              <a:t>is a margin</a:t>
            </a:r>
          </a:p>
          <a:p>
            <a:pPr marL="285750" indent="-285750">
              <a:buFont typeface="Arial"/>
              <a:buChar char="•"/>
            </a:pPr>
            <a:r>
              <a:rPr lang="en-US" i="1" dirty="0" smtClean="0">
                <a:latin typeface="Times New Roman"/>
                <a:cs typeface="Times New Roman"/>
              </a:rPr>
              <a:t>Y</a:t>
            </a:r>
            <a:r>
              <a:rPr lang="en-US" dirty="0" smtClean="0">
                <a:latin typeface="Times New Roman"/>
                <a:cs typeface="Times New Roman"/>
              </a:rPr>
              <a:t> </a:t>
            </a:r>
            <a:r>
              <a:rPr lang="en-US" dirty="0">
                <a:latin typeface="Times New Roman"/>
                <a:cs typeface="Times New Roman"/>
              </a:rPr>
              <a:t>is 1 for a </a:t>
            </a:r>
            <a:r>
              <a:rPr lang="en-US" dirty="0" smtClean="0">
                <a:latin typeface="Times New Roman"/>
                <a:cs typeface="Times New Roman"/>
              </a:rPr>
              <a:t>“different” pair </a:t>
            </a:r>
            <a:r>
              <a:rPr lang="en-US" dirty="0">
                <a:latin typeface="Times New Roman"/>
                <a:cs typeface="Times New Roman"/>
              </a:rPr>
              <a:t>and 0 for </a:t>
            </a:r>
            <a:r>
              <a:rPr lang="en-US" dirty="0" smtClean="0">
                <a:latin typeface="Times New Roman"/>
                <a:cs typeface="Times New Roman"/>
              </a:rPr>
              <a:t>“same” pair</a:t>
            </a:r>
            <a:endParaRPr lang="en-US" baseline="-25000" dirty="0">
              <a:latin typeface="Times New Roman"/>
              <a:cs typeface="Times New Roman"/>
            </a:endParaRPr>
          </a:p>
          <a:p>
            <a:endParaRPr lang="en-US" i="1" baseline="-25000" dirty="0" smtClean="0">
              <a:latin typeface="Times New Roman"/>
              <a:cs typeface="Times New Roman"/>
            </a:endParaRPr>
          </a:p>
        </p:txBody>
      </p:sp>
    </p:spTree>
    <p:extLst>
      <p:ext uri="{BB962C8B-B14F-4D97-AF65-F5344CB8AC3E}">
        <p14:creationId xmlns:p14="http://schemas.microsoft.com/office/powerpoint/2010/main" val="3189444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140546A-8D4A-8F46-BAD2-A680C9A87B05}" type="datetime1">
              <a:rPr lang="en-US" smtClean="0"/>
              <a:t>1/18/19</a:t>
            </a:fld>
            <a:endParaRPr lang="en-US"/>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a:p>
        </p:txBody>
      </p:sp>
      <p:pic>
        <p:nvPicPr>
          <p:cNvPr id="9" name="Picture 8" descr="Siamese_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27009" y="935394"/>
            <a:ext cx="5628030" cy="5281248"/>
          </a:xfrm>
          <a:prstGeom prst="rect">
            <a:avLst/>
          </a:prstGeom>
        </p:spPr>
      </p:pic>
      <p:pic>
        <p:nvPicPr>
          <p:cNvPr id="10" name="Picture 9" descr="Aspewentin 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295400"/>
            <a:ext cx="2726200" cy="1962864"/>
          </a:xfrm>
          <a:prstGeom prst="rect">
            <a:avLst/>
          </a:prstGeom>
          <a:ln>
            <a:solidFill>
              <a:schemeClr val="tx1"/>
            </a:solidFill>
          </a:ln>
        </p:spPr>
      </p:pic>
      <p:pic>
        <p:nvPicPr>
          <p:cNvPr id="11" name="Picture 10" descr="Aspewentin 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3810000"/>
            <a:ext cx="2743200" cy="2097741"/>
          </a:xfrm>
          <a:prstGeom prst="rect">
            <a:avLst/>
          </a:prstGeom>
          <a:ln>
            <a:solidFill>
              <a:schemeClr val="tx1"/>
            </a:solidFill>
          </a:ln>
        </p:spPr>
      </p:pic>
      <p:sp>
        <p:nvSpPr>
          <p:cNvPr id="2" name="Title 1"/>
          <p:cNvSpPr>
            <a:spLocks noGrp="1"/>
          </p:cNvSpPr>
          <p:nvPr>
            <p:ph type="title"/>
          </p:nvPr>
        </p:nvSpPr>
        <p:spPr>
          <a:xfrm>
            <a:off x="457200" y="-25400"/>
            <a:ext cx="8229600" cy="1143000"/>
          </a:xfrm>
          <a:solidFill>
            <a:schemeClr val="bg1"/>
          </a:solidFill>
        </p:spPr>
        <p:txBody>
          <a:bodyPr/>
          <a:lstStyle/>
          <a:p>
            <a:r>
              <a:rPr lang="en-US" dirty="0" smtClean="0"/>
              <a:t>The basic idea</a:t>
            </a:r>
            <a:endParaRPr lang="en-US" dirty="0"/>
          </a:p>
        </p:txBody>
      </p:sp>
      <p:sp>
        <p:nvSpPr>
          <p:cNvPr id="13" name="Title 1"/>
          <p:cNvSpPr txBox="1">
            <a:spLocks/>
          </p:cNvSpPr>
          <p:nvPr/>
        </p:nvSpPr>
        <p:spPr>
          <a:xfrm>
            <a:off x="4191000" y="6096000"/>
            <a:ext cx="4267200" cy="304800"/>
          </a:xfrm>
          <a:prstGeom prst="rect">
            <a:avLst/>
          </a:prstGeom>
          <a:solidFill>
            <a:schemeClr val="bg1"/>
          </a:solidFill>
        </p:spPr>
        <p:txBody>
          <a:bodyPr vert="horz" lIns="91440" tIns="45720" rIns="91440" bIns="45720" rtlCol="0" anchor="ctr">
            <a:normAutofit fontScale="32500" lnSpcReduction="20000"/>
          </a:bodyPr>
          <a:lstStyle>
            <a:lvl1pPr algn="ctr" defTabSz="914400" rtl="0" eaLnBrk="1" latinLnBrk="0" hangingPunct="1">
              <a:spcBef>
                <a:spcPct val="0"/>
              </a:spcBef>
              <a:buNone/>
              <a:defRPr sz="4400" kern="1200">
                <a:solidFill>
                  <a:schemeClr val="tx1"/>
                </a:solidFill>
                <a:latin typeface="Times New Roman"/>
                <a:ea typeface="+mj-ea"/>
                <a:cs typeface="Times New Roman"/>
              </a:defRPr>
            </a:lvl1pPr>
          </a:lstStyle>
          <a:p>
            <a:endParaRPr lang="en-US" dirty="0"/>
          </a:p>
        </p:txBody>
      </p:sp>
      <p:sp>
        <p:nvSpPr>
          <p:cNvPr id="12" name="TextBox 11"/>
          <p:cNvSpPr txBox="1"/>
          <p:nvPr/>
        </p:nvSpPr>
        <p:spPr>
          <a:xfrm rot="5400000">
            <a:off x="-2260312" y="3479512"/>
            <a:ext cx="5715000" cy="584776"/>
          </a:xfrm>
          <a:prstGeom prst="rect">
            <a:avLst/>
          </a:prstGeom>
          <a:noFill/>
        </p:spPr>
        <p:txBody>
          <a:bodyPr wrap="square" rtlCol="0">
            <a:spAutoFit/>
          </a:bodyPr>
          <a:lstStyle/>
          <a:p>
            <a:r>
              <a:rPr lang="en-US" sz="3200" dirty="0" err="1" smtClean="0">
                <a:latin typeface="Times New Roman"/>
                <a:cs typeface="Times New Roman"/>
              </a:rPr>
              <a:t>Aspewentin</a:t>
            </a:r>
            <a:r>
              <a:rPr lang="en-US" sz="3200" dirty="0">
                <a:latin typeface="Times New Roman"/>
                <a:cs typeface="Times New Roman"/>
              </a:rPr>
              <a:t> A	</a:t>
            </a:r>
            <a:r>
              <a:rPr lang="en-US" sz="3200" dirty="0" err="1" smtClean="0">
                <a:latin typeface="Times New Roman"/>
                <a:cs typeface="Times New Roman"/>
              </a:rPr>
              <a:t>Aspewentin</a:t>
            </a:r>
            <a:r>
              <a:rPr lang="en-US" sz="3200" dirty="0" smtClean="0">
                <a:latin typeface="Times New Roman"/>
                <a:cs typeface="Times New Roman"/>
              </a:rPr>
              <a:t> C</a:t>
            </a:r>
            <a:endParaRPr lang="en-US" sz="3200" dirty="0">
              <a:latin typeface="Times New Roman"/>
              <a:cs typeface="Times New Roman"/>
            </a:endParaRPr>
          </a:p>
        </p:txBody>
      </p:sp>
      <p:sp>
        <p:nvSpPr>
          <p:cNvPr id="14" name="TextBox 13"/>
          <p:cNvSpPr txBox="1"/>
          <p:nvPr/>
        </p:nvSpPr>
        <p:spPr>
          <a:xfrm rot="5400000">
            <a:off x="7683788" y="3365212"/>
            <a:ext cx="1981200" cy="584776"/>
          </a:xfrm>
          <a:prstGeom prst="rect">
            <a:avLst/>
          </a:prstGeom>
          <a:noFill/>
        </p:spPr>
        <p:txBody>
          <a:bodyPr wrap="square" rtlCol="0">
            <a:spAutoFit/>
          </a:bodyPr>
          <a:lstStyle/>
          <a:p>
            <a:r>
              <a:rPr lang="en-US" sz="3200" dirty="0" smtClean="0">
                <a:latin typeface="Times New Roman"/>
                <a:cs typeface="Times New Roman"/>
              </a:rPr>
              <a:t>“SAME”</a:t>
            </a:r>
            <a:endParaRPr lang="en-US" sz="3200" dirty="0">
              <a:latin typeface="Times New Roman"/>
              <a:cs typeface="Times New Roman"/>
            </a:endParaRPr>
          </a:p>
        </p:txBody>
      </p:sp>
      <p:sp>
        <p:nvSpPr>
          <p:cNvPr id="15" name="Title 1"/>
          <p:cNvSpPr txBox="1">
            <a:spLocks/>
          </p:cNvSpPr>
          <p:nvPr/>
        </p:nvSpPr>
        <p:spPr>
          <a:xfrm rot="5400000">
            <a:off x="6096000" y="2209800"/>
            <a:ext cx="4267200" cy="304800"/>
          </a:xfrm>
          <a:prstGeom prst="rect">
            <a:avLst/>
          </a:prstGeom>
          <a:solidFill>
            <a:schemeClr val="bg1"/>
          </a:solidFill>
        </p:spPr>
        <p:txBody>
          <a:bodyPr vert="horz" lIns="91440" tIns="45720" rIns="91440" bIns="45720" rtlCol="0" anchor="ctr">
            <a:normAutofit fontScale="32500" lnSpcReduction="20000"/>
          </a:bodyPr>
          <a:lstStyle>
            <a:lvl1pPr algn="ctr" defTabSz="914400" rtl="0" eaLnBrk="1" latinLnBrk="0" hangingPunct="1">
              <a:spcBef>
                <a:spcPct val="0"/>
              </a:spcBef>
              <a:buNone/>
              <a:defRPr sz="4400" kern="1200">
                <a:solidFill>
                  <a:schemeClr val="tx1"/>
                </a:solidFill>
                <a:latin typeface="Times New Roman"/>
                <a:ea typeface="+mj-ea"/>
                <a:cs typeface="Times New Roman"/>
              </a:defRPr>
            </a:lvl1pPr>
          </a:lstStyle>
          <a:p>
            <a:endParaRPr lang="en-US" dirty="0"/>
          </a:p>
        </p:txBody>
      </p:sp>
    </p:spTree>
    <p:extLst>
      <p:ext uri="{BB962C8B-B14F-4D97-AF65-F5344CB8AC3E}">
        <p14:creationId xmlns:p14="http://schemas.microsoft.com/office/powerpoint/2010/main" val="3777688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5562600" cy="1143000"/>
          </a:xfrm>
        </p:spPr>
        <p:txBody>
          <a:bodyPr>
            <a:normAutofit/>
          </a:bodyPr>
          <a:lstStyle/>
          <a:p>
            <a:r>
              <a:rPr lang="en-US" sz="3600" dirty="0" smtClean="0"/>
              <a:t>Natural Products Research</a:t>
            </a:r>
            <a:endParaRPr lang="en-US" sz="3600" dirty="0"/>
          </a:p>
        </p:txBody>
      </p:sp>
      <p:sp>
        <p:nvSpPr>
          <p:cNvPr id="8" name="Content Placeholder 7"/>
          <p:cNvSpPr>
            <a:spLocks noGrp="1"/>
          </p:cNvSpPr>
          <p:nvPr>
            <p:ph idx="1"/>
          </p:nvPr>
        </p:nvSpPr>
        <p:spPr>
          <a:xfrm>
            <a:off x="457200" y="990600"/>
            <a:ext cx="8229600" cy="4525963"/>
          </a:xfrm>
        </p:spPr>
        <p:txBody>
          <a:bodyPr>
            <a:noAutofit/>
          </a:bodyPr>
          <a:lstStyle/>
          <a:p>
            <a:pPr>
              <a:spcBef>
                <a:spcPts val="600"/>
              </a:spcBef>
            </a:pPr>
            <a:r>
              <a:rPr lang="en-US" sz="2600" dirty="0" smtClean="0"/>
              <a:t>50% the approved drugs during the last 30 years are derived from natural products </a:t>
            </a:r>
            <a:r>
              <a:rPr lang="en-US" sz="2000" dirty="0" smtClean="0"/>
              <a:t>(Newman and </a:t>
            </a:r>
            <a:r>
              <a:rPr lang="en-US" sz="2000" dirty="0" err="1" smtClean="0"/>
              <a:t>Cragg</a:t>
            </a:r>
            <a:r>
              <a:rPr lang="en-US" sz="2000" dirty="0" smtClean="0"/>
              <a:t> 2012</a:t>
            </a:r>
            <a:r>
              <a:rPr lang="en-US" sz="2600" dirty="0" smtClean="0"/>
              <a:t>)</a:t>
            </a:r>
          </a:p>
          <a:p>
            <a:pPr marL="0" indent="0">
              <a:buNone/>
            </a:pPr>
            <a:endParaRPr lang="en-US" sz="2800" dirty="0"/>
          </a:p>
        </p:txBody>
      </p:sp>
      <p:pic>
        <p:nvPicPr>
          <p:cNvPr id="3" name="Picture 2" descr="diving_for_sand_dolla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828800"/>
            <a:ext cx="8153400" cy="4852790"/>
          </a:xfrm>
          <a:prstGeom prst="rect">
            <a:avLst/>
          </a:prstGeom>
        </p:spPr>
      </p:pic>
    </p:spTree>
    <p:extLst>
      <p:ext uri="{BB962C8B-B14F-4D97-AF65-F5344CB8AC3E}">
        <p14:creationId xmlns:p14="http://schemas.microsoft.com/office/powerpoint/2010/main" val="25719631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140546A-8D4A-8F46-BAD2-A680C9A87B05}" type="datetime1">
              <a:rPr lang="en-US" smtClean="0"/>
              <a:t>1/18/19</a:t>
            </a:fld>
            <a:endParaRPr lang="en-US"/>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40</a:t>
            </a:fld>
            <a:endParaRPr lang="en-US"/>
          </a:p>
        </p:txBody>
      </p:sp>
      <p:pic>
        <p:nvPicPr>
          <p:cNvPr id="9" name="Picture 8" descr="Siamese_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27009" y="935394"/>
            <a:ext cx="5628030" cy="5281248"/>
          </a:xfrm>
          <a:prstGeom prst="rect">
            <a:avLst/>
          </a:prstGeom>
        </p:spPr>
      </p:pic>
      <p:pic>
        <p:nvPicPr>
          <p:cNvPr id="10" name="Picture 9" descr="Aspewentin 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295400"/>
            <a:ext cx="2726200" cy="1962864"/>
          </a:xfrm>
          <a:prstGeom prst="rect">
            <a:avLst/>
          </a:prstGeom>
          <a:ln>
            <a:solidFill>
              <a:schemeClr val="tx1"/>
            </a:solidFill>
          </a:ln>
        </p:spPr>
      </p:pic>
      <p:sp>
        <p:nvSpPr>
          <p:cNvPr id="2" name="Title 1"/>
          <p:cNvSpPr>
            <a:spLocks noGrp="1"/>
          </p:cNvSpPr>
          <p:nvPr>
            <p:ph type="title"/>
          </p:nvPr>
        </p:nvSpPr>
        <p:spPr>
          <a:xfrm>
            <a:off x="457200" y="-25400"/>
            <a:ext cx="8229600" cy="1143000"/>
          </a:xfrm>
          <a:solidFill>
            <a:schemeClr val="bg1"/>
          </a:solidFill>
        </p:spPr>
        <p:txBody>
          <a:bodyPr/>
          <a:lstStyle/>
          <a:p>
            <a:r>
              <a:rPr lang="en-US" dirty="0" smtClean="0"/>
              <a:t>The basic idea</a:t>
            </a:r>
            <a:endParaRPr lang="en-US" dirty="0"/>
          </a:p>
        </p:txBody>
      </p:sp>
      <p:sp>
        <p:nvSpPr>
          <p:cNvPr id="13" name="Title 1"/>
          <p:cNvSpPr txBox="1">
            <a:spLocks/>
          </p:cNvSpPr>
          <p:nvPr/>
        </p:nvSpPr>
        <p:spPr>
          <a:xfrm>
            <a:off x="4191000" y="6096000"/>
            <a:ext cx="4267200" cy="304800"/>
          </a:xfrm>
          <a:prstGeom prst="rect">
            <a:avLst/>
          </a:prstGeom>
          <a:solidFill>
            <a:schemeClr val="bg1"/>
          </a:solidFill>
        </p:spPr>
        <p:txBody>
          <a:bodyPr vert="horz" lIns="91440" tIns="45720" rIns="91440" bIns="45720" rtlCol="0" anchor="ctr">
            <a:normAutofit fontScale="32500" lnSpcReduction="20000"/>
          </a:bodyPr>
          <a:lstStyle>
            <a:lvl1pPr algn="ctr" defTabSz="914400" rtl="0" eaLnBrk="1" latinLnBrk="0" hangingPunct="1">
              <a:spcBef>
                <a:spcPct val="0"/>
              </a:spcBef>
              <a:buNone/>
              <a:defRPr sz="4400" kern="1200">
                <a:solidFill>
                  <a:schemeClr val="tx1"/>
                </a:solidFill>
                <a:latin typeface="Times New Roman"/>
                <a:ea typeface="+mj-ea"/>
                <a:cs typeface="Times New Roman"/>
              </a:defRPr>
            </a:lvl1pPr>
          </a:lstStyle>
          <a:p>
            <a:endParaRPr lang="en-US" dirty="0"/>
          </a:p>
        </p:txBody>
      </p:sp>
      <p:sp>
        <p:nvSpPr>
          <p:cNvPr id="12" name="TextBox 11"/>
          <p:cNvSpPr txBox="1"/>
          <p:nvPr/>
        </p:nvSpPr>
        <p:spPr>
          <a:xfrm rot="5400000">
            <a:off x="-2412712" y="3538779"/>
            <a:ext cx="6019800" cy="584776"/>
          </a:xfrm>
          <a:prstGeom prst="rect">
            <a:avLst/>
          </a:prstGeom>
          <a:noFill/>
        </p:spPr>
        <p:txBody>
          <a:bodyPr wrap="square" rtlCol="0">
            <a:spAutoFit/>
          </a:bodyPr>
          <a:lstStyle/>
          <a:p>
            <a:r>
              <a:rPr lang="en-US" sz="3200" dirty="0" err="1" smtClean="0">
                <a:latin typeface="Times New Roman"/>
                <a:cs typeface="Times New Roman"/>
              </a:rPr>
              <a:t>Aspewentin</a:t>
            </a:r>
            <a:r>
              <a:rPr lang="en-US" sz="3200" dirty="0">
                <a:latin typeface="Times New Roman"/>
                <a:cs typeface="Times New Roman"/>
              </a:rPr>
              <a:t> </a:t>
            </a:r>
            <a:r>
              <a:rPr lang="en-US" sz="3200" dirty="0" smtClean="0">
                <a:latin typeface="Times New Roman"/>
                <a:cs typeface="Times New Roman"/>
              </a:rPr>
              <a:t>A  </a:t>
            </a:r>
            <a:r>
              <a:rPr lang="en-US" sz="3200" dirty="0" err="1" smtClean="0">
                <a:latin typeface="Times New Roman"/>
                <a:cs typeface="Times New Roman"/>
              </a:rPr>
              <a:t>Chandonanone</a:t>
            </a:r>
            <a:r>
              <a:rPr lang="en-US" sz="3200" dirty="0" smtClean="0">
                <a:latin typeface="Times New Roman"/>
                <a:cs typeface="Times New Roman"/>
              </a:rPr>
              <a:t> </a:t>
            </a:r>
            <a:r>
              <a:rPr lang="en-US" sz="3200" dirty="0">
                <a:latin typeface="Times New Roman"/>
                <a:cs typeface="Times New Roman"/>
              </a:rPr>
              <a:t>A </a:t>
            </a:r>
          </a:p>
        </p:txBody>
      </p:sp>
      <p:sp>
        <p:nvSpPr>
          <p:cNvPr id="14" name="TextBox 13"/>
          <p:cNvSpPr txBox="1"/>
          <p:nvPr/>
        </p:nvSpPr>
        <p:spPr>
          <a:xfrm rot="5400000">
            <a:off x="7188488" y="3174712"/>
            <a:ext cx="2971800" cy="584776"/>
          </a:xfrm>
          <a:prstGeom prst="rect">
            <a:avLst/>
          </a:prstGeom>
          <a:noFill/>
        </p:spPr>
        <p:txBody>
          <a:bodyPr wrap="square" rtlCol="0">
            <a:spAutoFit/>
          </a:bodyPr>
          <a:lstStyle/>
          <a:p>
            <a:r>
              <a:rPr lang="en-US" sz="3200" dirty="0" smtClean="0">
                <a:latin typeface="Times New Roman"/>
                <a:cs typeface="Times New Roman"/>
              </a:rPr>
              <a:t>“DIFFERENT”</a:t>
            </a:r>
            <a:endParaRPr lang="en-US" sz="3200" dirty="0">
              <a:latin typeface="Times New Roman"/>
              <a:cs typeface="Times New Roman"/>
            </a:endParaRPr>
          </a:p>
        </p:txBody>
      </p:sp>
      <p:sp>
        <p:nvSpPr>
          <p:cNvPr id="15" name="Title 1"/>
          <p:cNvSpPr txBox="1">
            <a:spLocks/>
          </p:cNvSpPr>
          <p:nvPr/>
        </p:nvSpPr>
        <p:spPr>
          <a:xfrm rot="5400000">
            <a:off x="6096000" y="2209800"/>
            <a:ext cx="4267200" cy="304800"/>
          </a:xfrm>
          <a:prstGeom prst="rect">
            <a:avLst/>
          </a:prstGeom>
          <a:solidFill>
            <a:schemeClr val="bg1"/>
          </a:solidFill>
        </p:spPr>
        <p:txBody>
          <a:bodyPr vert="horz" lIns="91440" tIns="45720" rIns="91440" bIns="45720" rtlCol="0" anchor="ctr">
            <a:normAutofit fontScale="32500" lnSpcReduction="20000"/>
          </a:bodyPr>
          <a:lstStyle>
            <a:lvl1pPr algn="ctr" defTabSz="914400" rtl="0" eaLnBrk="1" latinLnBrk="0" hangingPunct="1">
              <a:spcBef>
                <a:spcPct val="0"/>
              </a:spcBef>
              <a:buNone/>
              <a:defRPr sz="4400" kern="1200">
                <a:solidFill>
                  <a:schemeClr val="tx1"/>
                </a:solidFill>
                <a:latin typeface="Times New Roman"/>
                <a:ea typeface="+mj-ea"/>
                <a:cs typeface="Times New Roman"/>
              </a:defRPr>
            </a:lvl1pPr>
          </a:lstStyle>
          <a:p>
            <a:endParaRPr lang="en-US" dirty="0"/>
          </a:p>
        </p:txBody>
      </p:sp>
      <p:pic>
        <p:nvPicPr>
          <p:cNvPr id="16" name="Picture 15"/>
          <p:cNvPicPr>
            <a:picLocks noChangeAspect="1"/>
          </p:cNvPicPr>
          <p:nvPr/>
        </p:nvPicPr>
        <p:blipFill>
          <a:blip r:embed="rId4"/>
          <a:stretch>
            <a:fillRect/>
          </a:stretch>
        </p:blipFill>
        <p:spPr>
          <a:xfrm>
            <a:off x="990600" y="3733800"/>
            <a:ext cx="2770910" cy="1981200"/>
          </a:xfrm>
          <a:prstGeom prst="rect">
            <a:avLst/>
          </a:prstGeom>
          <a:ln>
            <a:solidFill>
              <a:schemeClr val="tx1"/>
            </a:solidFill>
          </a:ln>
        </p:spPr>
      </p:pic>
    </p:spTree>
    <p:extLst>
      <p:ext uri="{BB962C8B-B14F-4D97-AF65-F5344CB8AC3E}">
        <p14:creationId xmlns:p14="http://schemas.microsoft.com/office/powerpoint/2010/main" val="240640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34" descr="C:\Users\Chen Zhang\Desktop\Lab\yerlan_results\02292016\repr_train_830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85" t="9733" r="9741" b="7201"/>
          <a:stretch/>
        </p:blipFill>
        <p:spPr bwMode="auto">
          <a:xfrm>
            <a:off x="1143000" y="76200"/>
            <a:ext cx="6781800" cy="67085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5000" y="76200"/>
            <a:ext cx="3657600" cy="369332"/>
          </a:xfrm>
          <a:prstGeom prst="rect">
            <a:avLst/>
          </a:prstGeom>
          <a:noFill/>
        </p:spPr>
        <p:txBody>
          <a:bodyPr wrap="square" rtlCol="0">
            <a:spAutoFit/>
          </a:bodyPr>
          <a:lstStyle/>
          <a:p>
            <a:pPr marL="0" lvl="1" algn="ctr"/>
            <a:r>
              <a:rPr lang="en-US" dirty="0">
                <a:solidFill>
                  <a:srgbClr val="FF0000"/>
                </a:solidFill>
              </a:rPr>
              <a:t>2054 spectra, 83,000 Iterations</a:t>
            </a:r>
          </a:p>
        </p:txBody>
      </p:sp>
      <p:sp>
        <p:nvSpPr>
          <p:cNvPr id="7" name="Rectangle 6">
            <a:extLst>
              <a:ext uri="{FF2B5EF4-FFF2-40B4-BE49-F238E27FC236}">
                <a16:creationId xmlns="" xmlns:a16="http://schemas.microsoft.com/office/drawing/2014/main" id="{4B07ACFB-7A3D-41BA-BB0C-A9BD6912375A}"/>
              </a:ext>
            </a:extLst>
          </p:cNvPr>
          <p:cNvSpPr/>
          <p:nvPr/>
        </p:nvSpPr>
        <p:spPr>
          <a:xfrm>
            <a:off x="-21771" y="6658689"/>
            <a:ext cx="2321469" cy="246221"/>
          </a:xfrm>
          <a:prstGeom prst="rect">
            <a:avLst/>
          </a:prstGeom>
        </p:spPr>
        <p:txBody>
          <a:bodyPr wrap="none">
            <a:spAutoFit/>
          </a:bodyPr>
          <a:lstStyle/>
          <a:p>
            <a:r>
              <a:rPr lang="en-US" sz="1000" dirty="0">
                <a:solidFill>
                  <a:prstClr val="black"/>
                </a:solidFill>
              </a:rPr>
              <a:t>Chen Zhang et al., </a:t>
            </a:r>
            <a:r>
              <a:rPr lang="en-US" sz="1000" i="1" dirty="0">
                <a:solidFill>
                  <a:prstClr val="black"/>
                </a:solidFill>
              </a:rPr>
              <a:t>Scientific Reports </a:t>
            </a:r>
            <a:r>
              <a:rPr lang="en-US" sz="1000" b="1" dirty="0">
                <a:solidFill>
                  <a:prstClr val="black"/>
                </a:solidFill>
              </a:rPr>
              <a:t>2017</a:t>
            </a:r>
            <a:endParaRPr lang="en-US" sz="1000" dirty="0">
              <a:solidFill>
                <a:prstClr val="black"/>
              </a:solidFill>
            </a:endParaRPr>
          </a:p>
        </p:txBody>
      </p:sp>
      <p:sp>
        <p:nvSpPr>
          <p:cNvPr id="2" name="Date Placeholder 1"/>
          <p:cNvSpPr>
            <a:spLocks noGrp="1"/>
          </p:cNvSpPr>
          <p:nvPr>
            <p:ph type="dt" sz="half" idx="10"/>
          </p:nvPr>
        </p:nvSpPr>
        <p:spPr/>
        <p:txBody>
          <a:bodyPr/>
          <a:lstStyle/>
          <a:p>
            <a:fld id="{36C4B1CC-A6C7-0345-9A98-C586569A8990}" type="datetime1">
              <a:rPr lang="en-US" smtClean="0"/>
              <a:t>1/18/19</a:t>
            </a:fld>
            <a:endParaRPr lang="en-US"/>
          </a:p>
        </p:txBody>
      </p:sp>
      <p:sp>
        <p:nvSpPr>
          <p:cNvPr id="3" name="Footer Placeholder 2"/>
          <p:cNvSpPr>
            <a:spLocks noGrp="1"/>
          </p:cNvSpPr>
          <p:nvPr>
            <p:ph type="ftr" sz="quarter" idx="11"/>
          </p:nvPr>
        </p:nvSpPr>
        <p:spPr/>
        <p:txBody>
          <a:bodyPr/>
          <a:lstStyle/>
          <a:p>
            <a:r>
              <a:rPr lang="en-US" smtClean="0"/>
              <a:t>Southern China University of Technology</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17769025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0"/>
            <a:ext cx="8229600" cy="838200"/>
          </a:xfrm>
          <a:solidFill>
            <a:schemeClr val="bg1"/>
          </a:solidFill>
        </p:spPr>
        <p:txBody>
          <a:bodyPr/>
          <a:lstStyle/>
          <a:p>
            <a:r>
              <a:rPr lang="en-US" dirty="0" smtClean="0"/>
              <a:t>Qualitative Results</a:t>
            </a:r>
            <a:endParaRPr lang="en-US" dirty="0"/>
          </a:p>
        </p:txBody>
      </p:sp>
      <p:pic>
        <p:nvPicPr>
          <p:cNvPr id="24578" name="Picture 2" descr="C:\Users\Chen Zhang\Desktop\desktop 09112016\Lab\yerlan_results\scientific reports manuscript\figures\final_manuscript body\final\83000 training with labels final 123120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762000"/>
            <a:ext cx="7239000" cy="58157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685800"/>
            <a:ext cx="3657600" cy="369332"/>
          </a:xfrm>
          <a:prstGeom prst="rect">
            <a:avLst/>
          </a:prstGeom>
          <a:noFill/>
        </p:spPr>
        <p:txBody>
          <a:bodyPr wrap="square" rtlCol="0">
            <a:spAutoFit/>
          </a:bodyPr>
          <a:lstStyle/>
          <a:p>
            <a:pPr marL="0" lvl="1" algn="ctr"/>
            <a:r>
              <a:rPr lang="en-US" dirty="0">
                <a:solidFill>
                  <a:srgbClr val="FF0000"/>
                </a:solidFill>
              </a:rPr>
              <a:t>2054 spectra, 83,000 Iterations</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726" y="1271641"/>
            <a:ext cx="1106674" cy="861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 xmlns:a16="http://schemas.microsoft.com/office/drawing/2014/main" id="{8DC5120B-3896-4812-964B-1C1C7997CD21}"/>
              </a:ext>
            </a:extLst>
          </p:cNvPr>
          <p:cNvSpPr/>
          <p:nvPr/>
        </p:nvSpPr>
        <p:spPr>
          <a:xfrm>
            <a:off x="838200" y="6553200"/>
            <a:ext cx="2321469" cy="246221"/>
          </a:xfrm>
          <a:prstGeom prst="rect">
            <a:avLst/>
          </a:prstGeom>
        </p:spPr>
        <p:txBody>
          <a:bodyPr wrap="none">
            <a:spAutoFit/>
          </a:bodyPr>
          <a:lstStyle/>
          <a:p>
            <a:r>
              <a:rPr lang="en-US" sz="1000" dirty="0">
                <a:solidFill>
                  <a:prstClr val="black"/>
                </a:solidFill>
              </a:rPr>
              <a:t>Chen Zhang et al., </a:t>
            </a:r>
            <a:r>
              <a:rPr lang="en-US" sz="1000" i="1" dirty="0">
                <a:solidFill>
                  <a:prstClr val="black"/>
                </a:solidFill>
              </a:rPr>
              <a:t>Scientific Reports </a:t>
            </a:r>
            <a:r>
              <a:rPr lang="en-US" sz="1000" b="1" dirty="0">
                <a:solidFill>
                  <a:prstClr val="black"/>
                </a:solidFill>
              </a:rPr>
              <a:t>2017</a:t>
            </a:r>
            <a:endParaRPr lang="en-US" sz="1000" dirty="0">
              <a:solidFill>
                <a:prstClr val="black"/>
              </a:solidFill>
            </a:endParaRPr>
          </a:p>
        </p:txBody>
      </p:sp>
      <p:sp>
        <p:nvSpPr>
          <p:cNvPr id="2" name="Date Placeholder 1"/>
          <p:cNvSpPr>
            <a:spLocks noGrp="1"/>
          </p:cNvSpPr>
          <p:nvPr>
            <p:ph type="dt" sz="half" idx="10"/>
          </p:nvPr>
        </p:nvSpPr>
        <p:spPr/>
        <p:txBody>
          <a:bodyPr/>
          <a:lstStyle/>
          <a:p>
            <a:fld id="{987F3E15-59E4-2747-AEE4-D66335724A08}" type="datetime1">
              <a:rPr lang="en-US" smtClean="0"/>
              <a:t>1/18/19</a:t>
            </a:fld>
            <a:endParaRPr lang="en-US"/>
          </a:p>
        </p:txBody>
      </p:sp>
      <p:sp>
        <p:nvSpPr>
          <p:cNvPr id="3" name="Footer Placeholder 2"/>
          <p:cNvSpPr>
            <a:spLocks noGrp="1"/>
          </p:cNvSpPr>
          <p:nvPr>
            <p:ph type="ftr" sz="quarter" idx="11"/>
          </p:nvPr>
        </p:nvSpPr>
        <p:spPr/>
        <p:txBody>
          <a:bodyPr/>
          <a:lstStyle/>
          <a:p>
            <a:r>
              <a:rPr lang="en-US" smtClean="0"/>
              <a:t>Southern China University of Technology</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1258977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9282" y="70237"/>
            <a:ext cx="7125178" cy="6787763"/>
            <a:chOff x="228600" y="327328"/>
            <a:chExt cx="6858000" cy="6460435"/>
          </a:xfrm>
        </p:grpSpPr>
        <p:pic>
          <p:nvPicPr>
            <p:cNvPr id="34818" name="Picture 2" descr="C:\Users\Chen Zhang\Desktop\desktop 09112016\Lab\yerlan_results\Bill Cancun\Slides\pictures\download.png"/>
            <p:cNvPicPr>
              <a:picLocks noChangeAspect="1" noChangeArrowheads="1"/>
            </p:cNvPicPr>
            <p:nvPr/>
          </p:nvPicPr>
          <p:blipFill rotWithShape="1">
            <a:blip r:embed="rId3">
              <a:extLst>
                <a:ext uri="{28A0092B-C50C-407E-A947-70E740481C1C}">
                  <a14:useLocalDpi xmlns:a14="http://schemas.microsoft.com/office/drawing/2010/main" val="0"/>
                </a:ext>
              </a:extLst>
            </a:blip>
            <a:srcRect t="5797"/>
            <a:stretch/>
          </p:blipFill>
          <p:spPr bwMode="auto">
            <a:xfrm>
              <a:off x="228600" y="327328"/>
              <a:ext cx="6858000" cy="64604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33600" y="5562600"/>
              <a:ext cx="228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38400" y="5334000"/>
              <a:ext cx="228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47800" y="5410200"/>
              <a:ext cx="228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00200" y="5715000"/>
              <a:ext cx="228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00200" y="4648200"/>
              <a:ext cx="228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52800" y="5943600"/>
              <a:ext cx="228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95400" y="5791200"/>
              <a:ext cx="228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6705600" y="1320608"/>
            <a:ext cx="2438400" cy="3539431"/>
          </a:xfrm>
          <a:prstGeom prst="rect">
            <a:avLst/>
          </a:prstGeom>
          <a:noFill/>
        </p:spPr>
        <p:txBody>
          <a:bodyPr wrap="square" rtlCol="0">
            <a:spAutoFit/>
          </a:bodyPr>
          <a:lstStyle/>
          <a:p>
            <a:r>
              <a:rPr lang="en-US" sz="2800" b="1" dirty="0">
                <a:solidFill>
                  <a:srgbClr val="FF0000"/>
                </a:solidFill>
                <a:latin typeface="Arial"/>
                <a:cs typeface="Arial"/>
              </a:rPr>
              <a:t>Red </a:t>
            </a:r>
          </a:p>
          <a:p>
            <a:r>
              <a:rPr lang="en-US" sz="2800" b="1" dirty="0">
                <a:solidFill>
                  <a:srgbClr val="FF0000"/>
                </a:solidFill>
                <a:latin typeface="Arial"/>
                <a:cs typeface="Arial"/>
              </a:rPr>
              <a:t>Diamonds: Embedding of unknown </a:t>
            </a:r>
            <a:r>
              <a:rPr lang="en-US" sz="2800" b="1" dirty="0" smtClean="0">
                <a:solidFill>
                  <a:srgbClr val="FF0000"/>
                </a:solidFill>
                <a:latin typeface="Arial"/>
                <a:cs typeface="Arial"/>
              </a:rPr>
              <a:t>2D NMR</a:t>
            </a:r>
          </a:p>
          <a:p>
            <a:r>
              <a:rPr lang="en-US" sz="2800" b="1" dirty="0" smtClean="0">
                <a:solidFill>
                  <a:srgbClr val="FF0000"/>
                </a:solidFill>
                <a:latin typeface="Arial"/>
                <a:cs typeface="Arial"/>
              </a:rPr>
              <a:t>spectra </a:t>
            </a:r>
            <a:r>
              <a:rPr lang="en-US" sz="2800" b="1" dirty="0">
                <a:solidFill>
                  <a:srgbClr val="FF0000"/>
                </a:solidFill>
                <a:latin typeface="Arial"/>
                <a:cs typeface="Arial"/>
              </a:rPr>
              <a:t>into the Cluster</a:t>
            </a:r>
          </a:p>
          <a:p>
            <a:r>
              <a:rPr lang="en-US" sz="2800" b="1" dirty="0">
                <a:solidFill>
                  <a:srgbClr val="FF0000"/>
                </a:solidFill>
                <a:latin typeface="Arial"/>
                <a:cs typeface="Arial"/>
              </a:rPr>
              <a:t>Map </a:t>
            </a:r>
          </a:p>
        </p:txBody>
      </p:sp>
      <p:sp>
        <p:nvSpPr>
          <p:cNvPr id="12" name="Rectangle 11">
            <a:extLst>
              <a:ext uri="{FF2B5EF4-FFF2-40B4-BE49-F238E27FC236}">
                <a16:creationId xmlns="" xmlns:a16="http://schemas.microsoft.com/office/drawing/2014/main" id="{84C59E58-4DB5-4906-8A87-304232AC91A2}"/>
              </a:ext>
            </a:extLst>
          </p:cNvPr>
          <p:cNvSpPr/>
          <p:nvPr/>
        </p:nvSpPr>
        <p:spPr>
          <a:xfrm>
            <a:off x="7350384" y="6536943"/>
            <a:ext cx="1499128" cy="246221"/>
          </a:xfrm>
          <a:prstGeom prst="rect">
            <a:avLst/>
          </a:prstGeom>
        </p:spPr>
        <p:txBody>
          <a:bodyPr wrap="none">
            <a:spAutoFit/>
          </a:bodyPr>
          <a:lstStyle/>
          <a:p>
            <a:r>
              <a:rPr lang="en-US" sz="1000" dirty="0">
                <a:solidFill>
                  <a:prstClr val="black"/>
                </a:solidFill>
              </a:rPr>
              <a:t>Manuscript in prep, 2017</a:t>
            </a:r>
          </a:p>
        </p:txBody>
      </p:sp>
      <p:sp>
        <p:nvSpPr>
          <p:cNvPr id="11" name="Date Placeholder 10"/>
          <p:cNvSpPr>
            <a:spLocks noGrp="1"/>
          </p:cNvSpPr>
          <p:nvPr>
            <p:ph type="dt" sz="half" idx="10"/>
          </p:nvPr>
        </p:nvSpPr>
        <p:spPr/>
        <p:txBody>
          <a:bodyPr/>
          <a:lstStyle/>
          <a:p>
            <a:fld id="{95753C91-ACE4-1B44-89D3-BDDFF69D585B}" type="datetime1">
              <a:rPr lang="en-US" smtClean="0"/>
              <a:t>1/18/19</a:t>
            </a:fld>
            <a:endParaRPr lang="en-US"/>
          </a:p>
        </p:txBody>
      </p:sp>
      <p:sp>
        <p:nvSpPr>
          <p:cNvPr id="13" name="Footer Placeholder 12"/>
          <p:cNvSpPr>
            <a:spLocks noGrp="1"/>
          </p:cNvSpPr>
          <p:nvPr>
            <p:ph type="ftr" sz="quarter" idx="11"/>
          </p:nvPr>
        </p:nvSpPr>
        <p:spPr/>
        <p:txBody>
          <a:bodyPr/>
          <a:lstStyle/>
          <a:p>
            <a:r>
              <a:rPr lang="en-US" smtClean="0"/>
              <a:t>Southern China University of Technology</a:t>
            </a:r>
            <a:endParaRPr lang="en-US"/>
          </a:p>
        </p:txBody>
      </p:sp>
      <p:sp>
        <p:nvSpPr>
          <p:cNvPr id="14" name="Slide Number Placeholder 1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9419921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Chen Zhang\Desktop\desktop 09112016\Lab\yerlan_results\Bill Cancun\Slides\pictures\download1.png"/>
          <p:cNvPicPr>
            <a:picLocks noChangeAspect="1" noChangeArrowheads="1"/>
          </p:cNvPicPr>
          <p:nvPr/>
        </p:nvPicPr>
        <p:blipFill rotWithShape="1">
          <a:blip r:embed="rId3">
            <a:extLst>
              <a:ext uri="{28A0092B-C50C-407E-A947-70E740481C1C}">
                <a14:useLocalDpi xmlns:a14="http://schemas.microsoft.com/office/drawing/2010/main" val="0"/>
              </a:ext>
            </a:extLst>
          </a:blip>
          <a:srcRect t="5833"/>
          <a:stretch/>
        </p:blipFill>
        <p:spPr bwMode="auto">
          <a:xfrm>
            <a:off x="1066800" y="552450"/>
            <a:ext cx="6858000" cy="64579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08396" y="-68932"/>
            <a:ext cx="8153400" cy="523220"/>
          </a:xfrm>
          <a:prstGeom prst="rect">
            <a:avLst/>
          </a:prstGeom>
          <a:noFill/>
        </p:spPr>
        <p:txBody>
          <a:bodyPr wrap="square" rtlCol="0">
            <a:spAutoFit/>
          </a:bodyPr>
          <a:lstStyle/>
          <a:p>
            <a:r>
              <a:rPr lang="en-US" sz="2800" b="1" dirty="0">
                <a:solidFill>
                  <a:srgbClr val="FF0000"/>
                </a:solidFill>
              </a:rPr>
              <a:t>Enlargement of the local area of the embedding map</a:t>
            </a:r>
          </a:p>
        </p:txBody>
      </p:sp>
      <p:sp>
        <p:nvSpPr>
          <p:cNvPr id="16" name="Rounded Rectangular Callout 15"/>
          <p:cNvSpPr/>
          <p:nvPr/>
        </p:nvSpPr>
        <p:spPr>
          <a:xfrm>
            <a:off x="6019800" y="1143000"/>
            <a:ext cx="1143000" cy="371475"/>
          </a:xfrm>
          <a:prstGeom prst="wedgeRoundRectCallout">
            <a:avLst>
              <a:gd name="adj1" fmla="val 38865"/>
              <a:gd name="adj2" fmla="val -8482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a:t>viequeamide A2</a:t>
            </a:r>
          </a:p>
        </p:txBody>
      </p:sp>
      <p:sp>
        <p:nvSpPr>
          <p:cNvPr id="17" name="Rounded Rectangular Callout 16"/>
          <p:cNvSpPr/>
          <p:nvPr/>
        </p:nvSpPr>
        <p:spPr>
          <a:xfrm>
            <a:off x="1905000" y="4953000"/>
            <a:ext cx="1066800" cy="371475"/>
          </a:xfrm>
          <a:prstGeom prst="wedgeRoundRectCallout">
            <a:avLst>
              <a:gd name="adj1" fmla="val -65600"/>
              <a:gd name="adj2" fmla="val 4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viequeamide B</a:t>
            </a:r>
          </a:p>
        </p:txBody>
      </p:sp>
      <p:sp>
        <p:nvSpPr>
          <p:cNvPr id="18" name="Rounded Rectangular Callout 17"/>
          <p:cNvSpPr/>
          <p:nvPr/>
        </p:nvSpPr>
        <p:spPr>
          <a:xfrm>
            <a:off x="2133600" y="6096000"/>
            <a:ext cx="1066800" cy="371475"/>
          </a:xfrm>
          <a:prstGeom prst="wedgeRoundRectCallout">
            <a:avLst>
              <a:gd name="adj1" fmla="val -65600"/>
              <a:gd name="adj2" fmla="val 4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viequeamide A</a:t>
            </a:r>
          </a:p>
        </p:txBody>
      </p:sp>
      <p:sp>
        <p:nvSpPr>
          <p:cNvPr id="2" name="Rectangle 1"/>
          <p:cNvSpPr/>
          <p:nvPr/>
        </p:nvSpPr>
        <p:spPr>
          <a:xfrm>
            <a:off x="5874033" y="1019513"/>
            <a:ext cx="1446459" cy="63875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5450680" y="2811169"/>
            <a:ext cx="586760" cy="53024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821932" y="701468"/>
            <a:ext cx="586760" cy="53024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725120" y="4099469"/>
            <a:ext cx="586760" cy="53024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6B2ED5A4-BD93-4A5A-ABC1-B001A1390A66}"/>
              </a:ext>
            </a:extLst>
          </p:cNvPr>
          <p:cNvSpPr/>
          <p:nvPr/>
        </p:nvSpPr>
        <p:spPr>
          <a:xfrm>
            <a:off x="7568672" y="6477000"/>
            <a:ext cx="1499128" cy="246221"/>
          </a:xfrm>
          <a:prstGeom prst="rect">
            <a:avLst/>
          </a:prstGeom>
        </p:spPr>
        <p:txBody>
          <a:bodyPr wrap="none">
            <a:spAutoFit/>
          </a:bodyPr>
          <a:lstStyle/>
          <a:p>
            <a:r>
              <a:rPr lang="en-US" sz="1000" dirty="0">
                <a:solidFill>
                  <a:prstClr val="black"/>
                </a:solidFill>
              </a:rPr>
              <a:t>Manuscript in prep, 2017</a:t>
            </a:r>
          </a:p>
        </p:txBody>
      </p:sp>
      <p:sp>
        <p:nvSpPr>
          <p:cNvPr id="3" name="Date Placeholder 2"/>
          <p:cNvSpPr>
            <a:spLocks noGrp="1"/>
          </p:cNvSpPr>
          <p:nvPr>
            <p:ph type="dt" sz="half" idx="10"/>
          </p:nvPr>
        </p:nvSpPr>
        <p:spPr/>
        <p:txBody>
          <a:bodyPr/>
          <a:lstStyle/>
          <a:p>
            <a:fld id="{F5BC400C-7B0A-874C-AEE0-E87673EEEB15}"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939057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4"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recent results: just 300 epochs!</a:t>
            </a:r>
            <a:endParaRPr lang="en-US"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pic>
        <p:nvPicPr>
          <p:cNvPr id="10" name="Picture 9" descr="train-2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71600"/>
            <a:ext cx="5359400" cy="4800600"/>
          </a:xfrm>
          <a:prstGeom prst="rect">
            <a:avLst/>
          </a:prstGeom>
        </p:spPr>
      </p:pic>
    </p:spTree>
    <p:extLst>
      <p:ext uri="{BB962C8B-B14F-4D97-AF65-F5344CB8AC3E}">
        <p14:creationId xmlns:p14="http://schemas.microsoft.com/office/powerpoint/2010/main" val="28648044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6"/>
            <a:ext cx="8229600" cy="905933"/>
          </a:xfrm>
        </p:spPr>
        <p:txBody>
          <a:bodyPr>
            <a:normAutofit/>
          </a:bodyPr>
          <a:lstStyle/>
          <a:p>
            <a:r>
              <a:rPr lang="en-US" dirty="0" smtClean="0"/>
              <a:t>Quantitative Results: 10D outputs</a:t>
            </a:r>
            <a:endParaRPr lang="en-US"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pic>
        <p:nvPicPr>
          <p:cNvPr id="8" name="Picture 7"/>
          <p:cNvPicPr>
            <a:picLocks noChangeAspect="1"/>
          </p:cNvPicPr>
          <p:nvPr/>
        </p:nvPicPr>
        <p:blipFill>
          <a:blip r:embed="rId2"/>
          <a:stretch>
            <a:fillRect/>
          </a:stretch>
        </p:blipFill>
        <p:spPr>
          <a:xfrm>
            <a:off x="2514600" y="990600"/>
            <a:ext cx="5499100" cy="4978400"/>
          </a:xfrm>
          <a:prstGeom prst="rect">
            <a:avLst/>
          </a:prstGeom>
        </p:spPr>
      </p:pic>
      <p:sp>
        <p:nvSpPr>
          <p:cNvPr id="9" name="Content Placeholder 8"/>
          <p:cNvSpPr>
            <a:spLocks noGrp="1"/>
          </p:cNvSpPr>
          <p:nvPr>
            <p:ph idx="1"/>
          </p:nvPr>
        </p:nvSpPr>
        <p:spPr>
          <a:xfrm>
            <a:off x="4402667" y="5799666"/>
            <a:ext cx="1752600" cy="457200"/>
          </a:xfrm>
          <a:solidFill>
            <a:schemeClr val="bg1"/>
          </a:solidFill>
        </p:spPr>
        <p:txBody>
          <a:bodyPr>
            <a:noAutofit/>
          </a:bodyPr>
          <a:lstStyle/>
          <a:p>
            <a:pPr marL="0" indent="0">
              <a:buNone/>
            </a:pPr>
            <a:r>
              <a:rPr lang="en-US" sz="4000" dirty="0" smtClean="0"/>
              <a:t>Recall</a:t>
            </a:r>
            <a:endParaRPr lang="en-US" sz="4000" dirty="0"/>
          </a:p>
        </p:txBody>
      </p:sp>
      <p:sp>
        <p:nvSpPr>
          <p:cNvPr id="10" name="Content Placeholder 8"/>
          <p:cNvSpPr txBox="1">
            <a:spLocks/>
          </p:cNvSpPr>
          <p:nvPr/>
        </p:nvSpPr>
        <p:spPr>
          <a:xfrm rot="5400000">
            <a:off x="590550" y="3067050"/>
            <a:ext cx="2971800" cy="647700"/>
          </a:xfrm>
          <a:prstGeom prst="rect">
            <a:avLst/>
          </a:prstGeom>
          <a:solidFill>
            <a:schemeClr val="bg1"/>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000" dirty="0" smtClean="0"/>
              <a:t>Precision</a:t>
            </a:r>
            <a:endParaRPr lang="en-US" sz="4000" dirty="0"/>
          </a:p>
        </p:txBody>
      </p:sp>
    </p:spTree>
    <p:extLst>
      <p:ext uri="{BB962C8B-B14F-4D97-AF65-F5344CB8AC3E}">
        <p14:creationId xmlns:p14="http://schemas.microsoft.com/office/powerpoint/2010/main" val="24065954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What you will see is the result of a network with 3 outputs</a:t>
            </a:r>
          </a:p>
          <a:p>
            <a:endParaRPr lang="en-US" dirty="0" smtClean="0"/>
          </a:p>
          <a:p>
            <a:r>
              <a:rPr lang="en-US" dirty="0" smtClean="0"/>
              <a:t>So, a 3D clustering</a:t>
            </a:r>
            <a:endParaRPr lang="en-US"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306866935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Chen Zhang\Desktop\desktop 09112016\Lab\yerlan_results\scientific reports manuscript\figures\final_manuscript body\final\Workflow 110920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D71F0594-419C-4794-9A5B-A285E98B3895}"/>
              </a:ext>
            </a:extLst>
          </p:cNvPr>
          <p:cNvSpPr/>
          <p:nvPr/>
        </p:nvSpPr>
        <p:spPr>
          <a:xfrm>
            <a:off x="0" y="6553200"/>
            <a:ext cx="2321469" cy="246221"/>
          </a:xfrm>
          <a:prstGeom prst="rect">
            <a:avLst/>
          </a:prstGeom>
        </p:spPr>
        <p:txBody>
          <a:bodyPr wrap="none">
            <a:spAutoFit/>
          </a:bodyPr>
          <a:lstStyle/>
          <a:p>
            <a:r>
              <a:rPr lang="en-US" sz="1000" dirty="0">
                <a:solidFill>
                  <a:prstClr val="black"/>
                </a:solidFill>
              </a:rPr>
              <a:t>Chen Zhang et al., </a:t>
            </a:r>
            <a:r>
              <a:rPr lang="en-US" sz="1000" i="1" dirty="0">
                <a:solidFill>
                  <a:prstClr val="black"/>
                </a:solidFill>
              </a:rPr>
              <a:t>Scientific Reports </a:t>
            </a:r>
            <a:r>
              <a:rPr lang="en-US" sz="1000" b="1" dirty="0">
                <a:solidFill>
                  <a:prstClr val="black"/>
                </a:solidFill>
              </a:rPr>
              <a:t>2017</a:t>
            </a:r>
            <a:endParaRPr lang="en-US" sz="1000" dirty="0">
              <a:solidFill>
                <a:prstClr val="black"/>
              </a:solidFill>
            </a:endParaRPr>
          </a:p>
        </p:txBody>
      </p:sp>
      <p:sp>
        <p:nvSpPr>
          <p:cNvPr id="2" name="Date Placeholder 1"/>
          <p:cNvSpPr>
            <a:spLocks noGrp="1"/>
          </p:cNvSpPr>
          <p:nvPr>
            <p:ph type="dt" sz="half" idx="10"/>
          </p:nvPr>
        </p:nvSpPr>
        <p:spPr/>
        <p:txBody>
          <a:bodyPr/>
          <a:lstStyle/>
          <a:p>
            <a:fld id="{AA288D8D-D8CE-8B47-BDEE-3F5E6391CACC}" type="datetime1">
              <a:rPr lang="en-US" smtClean="0"/>
              <a:t>1/18/19</a:t>
            </a:fld>
            <a:endParaRPr lang="en-US"/>
          </a:p>
        </p:txBody>
      </p:sp>
      <p:sp>
        <p:nvSpPr>
          <p:cNvPr id="4" name="Footer Placeholder 3"/>
          <p:cNvSpPr>
            <a:spLocks noGrp="1"/>
          </p:cNvSpPr>
          <p:nvPr>
            <p:ph type="ftr" sz="quarter" idx="11"/>
          </p:nvPr>
        </p:nvSpPr>
        <p:spPr/>
        <p:txBody>
          <a:bodyPr/>
          <a:lstStyle/>
          <a:p>
            <a:r>
              <a:rPr lang="en-US" smtClean="0"/>
              <a:t>Southern China University of Technology</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42748213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Chen Zhang\Desktop\desktop 09112016\Lab\yerlan_results\Bill Cancun\Slides\pictures\download1.png"/>
          <p:cNvPicPr>
            <a:picLocks noChangeAspect="1" noChangeArrowheads="1"/>
          </p:cNvPicPr>
          <p:nvPr/>
        </p:nvPicPr>
        <p:blipFill rotWithShape="1">
          <a:blip r:embed="rId4">
            <a:extLst>
              <a:ext uri="{28A0092B-C50C-407E-A947-70E740481C1C}">
                <a14:useLocalDpi xmlns:a14="http://schemas.microsoft.com/office/drawing/2010/main" val="0"/>
              </a:ext>
            </a:extLst>
          </a:blip>
          <a:srcRect t="5833"/>
          <a:stretch/>
        </p:blipFill>
        <p:spPr bwMode="auto">
          <a:xfrm>
            <a:off x="1066800" y="552450"/>
            <a:ext cx="6858000" cy="645795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p:cNvSpPr/>
          <p:nvPr/>
        </p:nvSpPr>
        <p:spPr>
          <a:xfrm>
            <a:off x="2209800" y="3781424"/>
            <a:ext cx="1066800" cy="371475"/>
          </a:xfrm>
          <a:prstGeom prst="wedgeRoundRectCallout">
            <a:avLst>
              <a:gd name="adj1" fmla="val 23686"/>
              <a:gd name="adj2" fmla="val 8696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a:t>viequeamide C</a:t>
            </a:r>
          </a:p>
        </p:txBody>
      </p:sp>
      <p:sp>
        <p:nvSpPr>
          <p:cNvPr id="15" name="Rounded Rectangular Callout 14"/>
          <p:cNvSpPr/>
          <p:nvPr/>
        </p:nvSpPr>
        <p:spPr>
          <a:xfrm>
            <a:off x="4953000" y="2514600"/>
            <a:ext cx="1066800" cy="371475"/>
          </a:xfrm>
          <a:prstGeom prst="wedgeRoundRectCallout">
            <a:avLst>
              <a:gd name="adj1" fmla="val 23686"/>
              <a:gd name="adj2" fmla="val 8696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a:t>viequeamide D</a:t>
            </a:r>
          </a:p>
        </p:txBody>
      </p:sp>
      <p:sp>
        <p:nvSpPr>
          <p:cNvPr id="16" name="Rounded Rectangular Callout 15"/>
          <p:cNvSpPr/>
          <p:nvPr/>
        </p:nvSpPr>
        <p:spPr>
          <a:xfrm>
            <a:off x="6019800" y="1143000"/>
            <a:ext cx="1143000" cy="371475"/>
          </a:xfrm>
          <a:prstGeom prst="wedgeRoundRectCallout">
            <a:avLst>
              <a:gd name="adj1" fmla="val 38865"/>
              <a:gd name="adj2" fmla="val -8482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a:t>viequeamide A2</a:t>
            </a:r>
          </a:p>
        </p:txBody>
      </p:sp>
      <p:sp>
        <p:nvSpPr>
          <p:cNvPr id="17" name="Rounded Rectangular Callout 16"/>
          <p:cNvSpPr/>
          <p:nvPr/>
        </p:nvSpPr>
        <p:spPr>
          <a:xfrm>
            <a:off x="1905000" y="4953000"/>
            <a:ext cx="1066800" cy="371475"/>
          </a:xfrm>
          <a:prstGeom prst="wedgeRoundRectCallout">
            <a:avLst>
              <a:gd name="adj1" fmla="val -65600"/>
              <a:gd name="adj2" fmla="val 4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viequeamide B</a:t>
            </a:r>
          </a:p>
        </p:txBody>
      </p:sp>
      <p:sp>
        <p:nvSpPr>
          <p:cNvPr id="18" name="Rounded Rectangular Callout 17"/>
          <p:cNvSpPr/>
          <p:nvPr/>
        </p:nvSpPr>
        <p:spPr>
          <a:xfrm>
            <a:off x="2133600" y="6096000"/>
            <a:ext cx="1066800" cy="371475"/>
          </a:xfrm>
          <a:prstGeom prst="wedgeRoundRectCallout">
            <a:avLst>
              <a:gd name="adj1" fmla="val -65600"/>
              <a:gd name="adj2" fmla="val 4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viequeamide A</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nvPr>
        </p:nvGraphicFramePr>
        <p:xfrm>
          <a:off x="2971800" y="533400"/>
          <a:ext cx="1725885" cy="2799941"/>
        </p:xfrm>
        <a:graphic>
          <a:graphicData uri="http://schemas.openxmlformats.org/presentationml/2006/ole">
            <mc:AlternateContent xmlns:mc="http://schemas.openxmlformats.org/markup-compatibility/2006">
              <mc:Choice xmlns:v="urn:schemas-microsoft-com:vml" Requires="v">
                <p:oleObj spid="_x0000_s58574" name="CS ChemDraw Drawing" r:id="rId5" imgW="2148367" imgH="3484890" progId="ChemDraw.Document.6.0">
                  <p:embed/>
                </p:oleObj>
              </mc:Choice>
              <mc:Fallback>
                <p:oleObj name="CS ChemDraw Drawing" r:id="rId5" imgW="2148367" imgH="3484890" progId="ChemDraw.Document.6.0">
                  <p:embed/>
                  <p:pic>
                    <p:nvPicPr>
                      <p:cNvPr id="7" name="Object 6"/>
                      <p:cNvPicPr/>
                      <p:nvPr/>
                    </p:nvPicPr>
                    <p:blipFill>
                      <a:blip r:embed="rId6"/>
                      <a:stretch>
                        <a:fillRect/>
                      </a:stretch>
                    </p:blipFill>
                    <p:spPr>
                      <a:xfrm>
                        <a:off x="2971800" y="533400"/>
                        <a:ext cx="1725885" cy="2799941"/>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648200" y="3583780"/>
          <a:ext cx="1822724" cy="2857915"/>
        </p:xfrm>
        <a:graphic>
          <a:graphicData uri="http://schemas.openxmlformats.org/presentationml/2006/ole">
            <mc:AlternateContent xmlns:mc="http://schemas.openxmlformats.org/markup-compatibility/2006">
              <mc:Choice xmlns:v="urn:schemas-microsoft-com:vml" Requires="v">
                <p:oleObj spid="_x0000_s58575" name="CS ChemDraw Drawing" r:id="rId7" imgW="2207797" imgH="3462210" progId="ChemDraw.Document.6.0">
                  <p:embed/>
                </p:oleObj>
              </mc:Choice>
              <mc:Fallback>
                <p:oleObj name="CS ChemDraw Drawing" r:id="rId7" imgW="2207797" imgH="3462210" progId="ChemDraw.Document.6.0">
                  <p:embed/>
                  <p:pic>
                    <p:nvPicPr>
                      <p:cNvPr id="8" name="Object 7"/>
                      <p:cNvPicPr/>
                      <p:nvPr/>
                    </p:nvPicPr>
                    <p:blipFill>
                      <a:blip r:embed="rId8"/>
                      <a:stretch>
                        <a:fillRect/>
                      </a:stretch>
                    </p:blipFill>
                    <p:spPr>
                      <a:xfrm>
                        <a:off x="4648200" y="3583780"/>
                        <a:ext cx="1822724" cy="2857915"/>
                      </a:xfrm>
                      <a:prstGeom prst="rect">
                        <a:avLst/>
                      </a:prstGeom>
                    </p:spPr>
                  </p:pic>
                </p:oleObj>
              </mc:Fallback>
            </mc:AlternateContent>
          </a:graphicData>
        </a:graphic>
      </p:graphicFrame>
      <p:sp>
        <p:nvSpPr>
          <p:cNvPr id="14" name="TextBox 13"/>
          <p:cNvSpPr txBox="1"/>
          <p:nvPr/>
        </p:nvSpPr>
        <p:spPr>
          <a:xfrm>
            <a:off x="708396" y="-68932"/>
            <a:ext cx="8153400" cy="523220"/>
          </a:xfrm>
          <a:prstGeom prst="rect">
            <a:avLst/>
          </a:prstGeom>
          <a:noFill/>
        </p:spPr>
        <p:txBody>
          <a:bodyPr wrap="square" rtlCol="0">
            <a:spAutoFit/>
          </a:bodyPr>
          <a:lstStyle/>
          <a:p>
            <a:r>
              <a:rPr lang="en-US" sz="2800" b="1" dirty="0">
                <a:solidFill>
                  <a:srgbClr val="FF0000"/>
                </a:solidFill>
              </a:rPr>
              <a:t>Enlargement of the local area of the embedding map</a:t>
            </a:r>
          </a:p>
        </p:txBody>
      </p:sp>
      <p:sp>
        <p:nvSpPr>
          <p:cNvPr id="13" name="Rectangle 12">
            <a:extLst>
              <a:ext uri="{FF2B5EF4-FFF2-40B4-BE49-F238E27FC236}">
                <a16:creationId xmlns="" xmlns:a16="http://schemas.microsoft.com/office/drawing/2014/main" id="{E87816D2-EDF2-4039-9F44-CE0B143F1F80}"/>
              </a:ext>
            </a:extLst>
          </p:cNvPr>
          <p:cNvSpPr/>
          <p:nvPr/>
        </p:nvSpPr>
        <p:spPr>
          <a:xfrm>
            <a:off x="7644872" y="6489246"/>
            <a:ext cx="1499128" cy="246221"/>
          </a:xfrm>
          <a:prstGeom prst="rect">
            <a:avLst/>
          </a:prstGeom>
        </p:spPr>
        <p:txBody>
          <a:bodyPr wrap="none">
            <a:spAutoFit/>
          </a:bodyPr>
          <a:lstStyle/>
          <a:p>
            <a:r>
              <a:rPr lang="en-US" sz="1000" dirty="0">
                <a:solidFill>
                  <a:prstClr val="black"/>
                </a:solidFill>
              </a:rPr>
              <a:t>Manuscript in prep, 2017</a:t>
            </a:r>
          </a:p>
        </p:txBody>
      </p:sp>
      <p:sp>
        <p:nvSpPr>
          <p:cNvPr id="3" name="Date Placeholder 2"/>
          <p:cNvSpPr>
            <a:spLocks noGrp="1"/>
          </p:cNvSpPr>
          <p:nvPr>
            <p:ph type="dt" sz="half" idx="10"/>
          </p:nvPr>
        </p:nvSpPr>
        <p:spPr/>
        <p:txBody>
          <a:bodyPr/>
          <a:lstStyle/>
          <a:p>
            <a:fld id="{A089EE34-251F-B745-90C9-EF454458E461}"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33127732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5562600" cy="1143000"/>
          </a:xfrm>
        </p:spPr>
        <p:txBody>
          <a:bodyPr>
            <a:normAutofit/>
          </a:bodyPr>
          <a:lstStyle/>
          <a:p>
            <a:r>
              <a:rPr lang="en-US" sz="3600" dirty="0" smtClean="0"/>
              <a:t>Natural Products Research</a:t>
            </a:r>
            <a:endParaRPr lang="en-US" sz="3600" dirty="0"/>
          </a:p>
        </p:txBody>
      </p:sp>
      <p:sp>
        <p:nvSpPr>
          <p:cNvPr id="8" name="Content Placeholder 7"/>
          <p:cNvSpPr>
            <a:spLocks noGrp="1"/>
          </p:cNvSpPr>
          <p:nvPr>
            <p:ph idx="1"/>
          </p:nvPr>
        </p:nvSpPr>
        <p:spPr>
          <a:xfrm>
            <a:off x="304800" y="2332037"/>
            <a:ext cx="6553200" cy="4525963"/>
          </a:xfrm>
        </p:spPr>
        <p:txBody>
          <a:bodyPr>
            <a:noAutofit/>
          </a:bodyPr>
          <a:lstStyle/>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lgn="ctr">
              <a:buNone/>
            </a:pPr>
            <a:r>
              <a:rPr lang="en-US" sz="2800" dirty="0" smtClean="0"/>
              <a:t>Here’s Bill himself collecting samples in the Palmyra Atoll</a:t>
            </a:r>
            <a:endParaRPr lang="en-US" sz="2800" dirty="0"/>
          </a:p>
        </p:txBody>
      </p:sp>
      <p:pic>
        <p:nvPicPr>
          <p:cNvPr id="4" name="Picture 4" descr="bill d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629774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7086600" y="838200"/>
            <a:ext cx="1905000" cy="2260600"/>
            <a:chOff x="6172200" y="762000"/>
            <a:chExt cx="2743200" cy="3390900"/>
          </a:xfrm>
        </p:grpSpPr>
        <p:pic>
          <p:nvPicPr>
            <p:cNvPr id="6" name="Picture 5" descr="Gerwick-award-16021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762000"/>
              <a:ext cx="2057400" cy="2057400"/>
            </a:xfrm>
            <a:prstGeom prst="rect">
              <a:avLst/>
            </a:prstGeom>
          </p:spPr>
        </p:pic>
        <p:sp>
          <p:nvSpPr>
            <p:cNvPr id="7" name="Content Placeholder 2"/>
            <p:cNvSpPr txBox="1">
              <a:spLocks/>
            </p:cNvSpPr>
            <p:nvPr/>
          </p:nvSpPr>
          <p:spPr>
            <a:xfrm>
              <a:off x="6172200" y="2933700"/>
              <a:ext cx="2743200" cy="1219200"/>
            </a:xfrm>
            <a:prstGeom prst="rect">
              <a:avLst/>
            </a:prstGeom>
          </p:spPr>
          <p:txBody>
            <a:bodyPr vert="horz" lIns="91440" tIns="45720" rIns="91440" bIns="45720" rtlCol="0" anchor="ctr" anchorCtr="1">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t>Bill </a:t>
              </a:r>
              <a:r>
                <a:rPr lang="en-US" sz="2400" dirty="0" err="1" smtClean="0"/>
                <a:t>Gerwick</a:t>
              </a:r>
              <a:endParaRPr lang="en-US" sz="2400" dirty="0" smtClean="0"/>
            </a:p>
            <a:p>
              <a:pPr marL="0" indent="0" algn="ctr">
                <a:buFont typeface="Arial" pitchFamily="34" charset="0"/>
                <a:buNone/>
              </a:pPr>
              <a:r>
                <a:rPr lang="en-US" sz="1800" dirty="0" smtClean="0"/>
                <a:t>Scripps </a:t>
              </a:r>
              <a:r>
                <a:rPr lang="en-US" sz="1800" dirty="0" err="1" smtClean="0"/>
                <a:t>Instution</a:t>
              </a:r>
              <a:r>
                <a:rPr lang="en-US" sz="1800" dirty="0" smtClean="0"/>
                <a:t> </a:t>
              </a:r>
            </a:p>
            <a:p>
              <a:pPr marL="0" indent="0" algn="ctr">
                <a:buFont typeface="Arial" pitchFamily="34" charset="0"/>
                <a:buNone/>
              </a:pPr>
              <a:r>
                <a:rPr lang="en-US" sz="1800" dirty="0" smtClean="0"/>
                <a:t>of Oceanography</a:t>
              </a:r>
              <a:endParaRPr lang="en-US" sz="1800" dirty="0"/>
            </a:p>
          </p:txBody>
        </p:sp>
      </p:grpSp>
      <p:pic>
        <p:nvPicPr>
          <p:cNvPr id="9" name="Picture 2" descr="C:\Users\Chen Zhang\Desktop\desktop 09112016\Lab\yerlan_results\SMASH conference 2016\poster\logos\SI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3352800"/>
            <a:ext cx="1752220" cy="1763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934200" y="5257799"/>
            <a:ext cx="2209800" cy="1360387"/>
          </a:xfrm>
          <a:prstGeom prst="rect">
            <a:avLst/>
          </a:prstGeom>
        </p:spPr>
      </p:pic>
    </p:spTree>
    <p:extLst>
      <p:ext uri="{BB962C8B-B14F-4D97-AF65-F5344CB8AC3E}">
        <p14:creationId xmlns:p14="http://schemas.microsoft.com/office/powerpoint/2010/main" val="298830751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1F5363-F341-4C27-9DA8-F27167E6D532}"/>
              </a:ext>
            </a:extLst>
          </p:cNvPr>
          <p:cNvSpPr>
            <a:spLocks noGrp="1"/>
          </p:cNvSpPr>
          <p:nvPr>
            <p:ph type="title"/>
          </p:nvPr>
        </p:nvSpPr>
        <p:spPr>
          <a:xfrm>
            <a:off x="457200" y="121227"/>
            <a:ext cx="8229600" cy="651312"/>
          </a:xfrm>
        </p:spPr>
        <p:txBody>
          <a:bodyPr>
            <a:normAutofit fontScale="90000"/>
          </a:bodyPr>
          <a:lstStyle/>
          <a:p>
            <a:r>
              <a:rPr lang="en-US" dirty="0"/>
              <a:t>Conclusions and Future Work</a:t>
            </a:r>
          </a:p>
        </p:txBody>
      </p:sp>
      <p:sp>
        <p:nvSpPr>
          <p:cNvPr id="3" name="Content Placeholder 2">
            <a:extLst>
              <a:ext uri="{FF2B5EF4-FFF2-40B4-BE49-F238E27FC236}">
                <a16:creationId xmlns="" xmlns:a16="http://schemas.microsoft.com/office/drawing/2014/main" id="{DC4D1650-956A-49EB-9B92-7E1A219A887C}"/>
              </a:ext>
            </a:extLst>
          </p:cNvPr>
          <p:cNvSpPr>
            <a:spLocks noGrp="1"/>
          </p:cNvSpPr>
          <p:nvPr>
            <p:ph idx="1"/>
          </p:nvPr>
        </p:nvSpPr>
        <p:spPr>
          <a:xfrm>
            <a:off x="-76200" y="3200400"/>
            <a:ext cx="6858000" cy="3429001"/>
          </a:xfrm>
        </p:spPr>
        <p:txBody>
          <a:bodyPr>
            <a:normAutofit fontScale="85000" lnSpcReduction="20000"/>
          </a:bodyPr>
          <a:lstStyle/>
          <a:p>
            <a:r>
              <a:rPr lang="en-US" dirty="0"/>
              <a:t>A lot of inquiries and requests from researchers worldwide</a:t>
            </a:r>
          </a:p>
          <a:p>
            <a:pPr lvl="1"/>
            <a:r>
              <a:rPr lang="en-US" dirty="0"/>
              <a:t>Pharmaceuticals</a:t>
            </a:r>
          </a:p>
          <a:p>
            <a:pPr lvl="1"/>
            <a:r>
              <a:rPr lang="en-US" dirty="0"/>
              <a:t>Perfume and cosmetics</a:t>
            </a:r>
          </a:p>
          <a:p>
            <a:pPr lvl="1"/>
            <a:r>
              <a:rPr lang="en-US" dirty="0"/>
              <a:t>Agricultural chemistry</a:t>
            </a:r>
          </a:p>
          <a:p>
            <a:pPr lvl="1"/>
            <a:r>
              <a:rPr lang="en-US" dirty="0"/>
              <a:t>Environmental sciences</a:t>
            </a:r>
          </a:p>
          <a:p>
            <a:pPr lvl="1"/>
            <a:r>
              <a:rPr lang="en-US" dirty="0"/>
              <a:t>NMR industries</a:t>
            </a:r>
          </a:p>
          <a:p>
            <a:r>
              <a:rPr lang="en-US" dirty="0" smtClean="0"/>
              <a:t>Soon: A </a:t>
            </a:r>
            <a:r>
              <a:rPr lang="en-US" dirty="0"/>
              <a:t>user-friendly website with enhanced data security </a:t>
            </a:r>
            <a:r>
              <a:rPr lang="en-US" dirty="0" smtClean="0"/>
              <a:t>features</a:t>
            </a:r>
            <a:endParaRPr lang="en-US" dirty="0"/>
          </a:p>
        </p:txBody>
      </p:sp>
      <p:cxnSp>
        <p:nvCxnSpPr>
          <p:cNvPr id="4" name="Straight Connector 3">
            <a:extLst>
              <a:ext uri="{FF2B5EF4-FFF2-40B4-BE49-F238E27FC236}">
                <a16:creationId xmlns="" xmlns:a16="http://schemas.microsoft.com/office/drawing/2014/main" id="{3D8AF8D5-A861-42D6-8486-EF7BF03CF3DC}"/>
              </a:ext>
            </a:extLst>
          </p:cNvPr>
          <p:cNvCxnSpPr/>
          <p:nvPr/>
        </p:nvCxnSpPr>
        <p:spPr>
          <a:xfrm>
            <a:off x="0" y="914400"/>
            <a:ext cx="914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35CC161D-B817-4EAF-AD0A-E6CC7C2C373B}"/>
              </a:ext>
            </a:extLst>
          </p:cNvPr>
          <p:cNvPicPr>
            <a:picLocks noChangeAspect="1"/>
          </p:cNvPicPr>
          <p:nvPr/>
        </p:nvPicPr>
        <p:blipFill rotWithShape="1">
          <a:blip r:embed="rId2">
            <a:extLst>
              <a:ext uri="{28A0092B-C50C-407E-A947-70E740481C1C}">
                <a14:useLocalDpi xmlns:a14="http://schemas.microsoft.com/office/drawing/2010/main" val="0"/>
              </a:ext>
            </a:extLst>
          </a:blip>
          <a:srcRect r="42007" b="51735"/>
          <a:stretch/>
        </p:blipFill>
        <p:spPr>
          <a:xfrm>
            <a:off x="31173" y="990600"/>
            <a:ext cx="5302827" cy="2119313"/>
          </a:xfrm>
          <a:prstGeom prst="rect">
            <a:avLst/>
          </a:prstGeom>
        </p:spPr>
      </p:pic>
      <p:sp>
        <p:nvSpPr>
          <p:cNvPr id="9" name="TextBox 8">
            <a:extLst>
              <a:ext uri="{FF2B5EF4-FFF2-40B4-BE49-F238E27FC236}">
                <a16:creationId xmlns="" xmlns:a16="http://schemas.microsoft.com/office/drawing/2014/main" id="{980A7C76-FF43-4488-B2E5-C103AEB567BF}"/>
              </a:ext>
            </a:extLst>
          </p:cNvPr>
          <p:cNvSpPr txBox="1"/>
          <p:nvPr/>
        </p:nvSpPr>
        <p:spPr>
          <a:xfrm>
            <a:off x="2286000" y="1219611"/>
            <a:ext cx="4191000" cy="707886"/>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4000" b="1" dirty="0">
                <a:ln/>
                <a:solidFill>
                  <a:srgbClr val="FF0000"/>
                </a:solidFill>
              </a:rPr>
              <a:t>Coming Soon</a:t>
            </a:r>
          </a:p>
        </p:txBody>
      </p:sp>
      <p:pic>
        <p:nvPicPr>
          <p:cNvPr id="10" name="Picture 9">
            <a:extLst>
              <a:ext uri="{FF2B5EF4-FFF2-40B4-BE49-F238E27FC236}">
                <a16:creationId xmlns="" xmlns:a16="http://schemas.microsoft.com/office/drawing/2014/main" id="{4CF1F4C1-A550-4259-B8E6-8D29A9C1F19F}"/>
              </a:ext>
            </a:extLst>
          </p:cNvPr>
          <p:cNvPicPr>
            <a:picLocks noChangeAspect="1"/>
          </p:cNvPicPr>
          <p:nvPr/>
        </p:nvPicPr>
        <p:blipFill rotWithShape="1">
          <a:blip r:embed="rId2">
            <a:extLst>
              <a:ext uri="{28A0092B-C50C-407E-A947-70E740481C1C}">
                <a14:useLocalDpi xmlns:a14="http://schemas.microsoft.com/office/drawing/2010/main" val="0"/>
              </a:ext>
            </a:extLst>
          </a:blip>
          <a:srcRect l="92161" r="-2" b="91537"/>
          <a:stretch/>
        </p:blipFill>
        <p:spPr>
          <a:xfrm>
            <a:off x="4617027" y="990600"/>
            <a:ext cx="716973" cy="371622"/>
          </a:xfrm>
          <a:prstGeom prst="rect">
            <a:avLst/>
          </a:prstGeom>
        </p:spPr>
      </p:pic>
      <p:pic>
        <p:nvPicPr>
          <p:cNvPr id="11" name="Picture 10">
            <a:extLst>
              <a:ext uri="{FF2B5EF4-FFF2-40B4-BE49-F238E27FC236}">
                <a16:creationId xmlns="" xmlns:a16="http://schemas.microsoft.com/office/drawing/2014/main" id="{1090BEC6-9746-4AB8-B637-CDB4002DA715}"/>
              </a:ext>
            </a:extLst>
          </p:cNvPr>
          <p:cNvPicPr>
            <a:picLocks noChangeAspect="1"/>
          </p:cNvPicPr>
          <p:nvPr/>
        </p:nvPicPr>
        <p:blipFill rotWithShape="1">
          <a:blip r:embed="rId3"/>
          <a:srcRect l="42007" t="10195" r="20834" b="10656"/>
          <a:stretch/>
        </p:blipFill>
        <p:spPr>
          <a:xfrm>
            <a:off x="5410200" y="990600"/>
            <a:ext cx="2788227" cy="1951948"/>
          </a:xfrm>
          <a:prstGeom prst="rect">
            <a:avLst/>
          </a:prstGeom>
        </p:spPr>
      </p:pic>
      <p:pic>
        <p:nvPicPr>
          <p:cNvPr id="12" name="Picture 11">
            <a:extLst>
              <a:ext uri="{FF2B5EF4-FFF2-40B4-BE49-F238E27FC236}">
                <a16:creationId xmlns="" xmlns:a16="http://schemas.microsoft.com/office/drawing/2014/main" id="{8F3AD072-DD6C-467E-9009-F7F2793FB50D}"/>
              </a:ext>
            </a:extLst>
          </p:cNvPr>
          <p:cNvPicPr>
            <a:picLocks noChangeAspect="1"/>
          </p:cNvPicPr>
          <p:nvPr/>
        </p:nvPicPr>
        <p:blipFill rotWithShape="1">
          <a:blip r:embed="rId4"/>
          <a:srcRect l="43333" t="10195" b="10656"/>
          <a:stretch/>
        </p:blipFill>
        <p:spPr>
          <a:xfrm>
            <a:off x="6146216" y="1285635"/>
            <a:ext cx="2966611" cy="1361878"/>
          </a:xfrm>
          <a:prstGeom prst="rect">
            <a:avLst/>
          </a:prstGeom>
        </p:spPr>
      </p:pic>
      <p:pic>
        <p:nvPicPr>
          <p:cNvPr id="13" name="Picture 12">
            <a:extLst>
              <a:ext uri="{FF2B5EF4-FFF2-40B4-BE49-F238E27FC236}">
                <a16:creationId xmlns="" xmlns:a16="http://schemas.microsoft.com/office/drawing/2014/main" id="{EE0AAD88-B051-42CF-AC82-93CBC2E32D69}"/>
              </a:ext>
            </a:extLst>
          </p:cNvPr>
          <p:cNvPicPr>
            <a:picLocks noChangeAspect="1"/>
          </p:cNvPicPr>
          <p:nvPr/>
        </p:nvPicPr>
        <p:blipFill rotWithShape="1">
          <a:blip r:embed="rId5"/>
          <a:srcRect l="43333" t="7660" r="2501" b="6896"/>
          <a:stretch/>
        </p:blipFill>
        <p:spPr>
          <a:xfrm>
            <a:off x="6577279" y="2375126"/>
            <a:ext cx="2326684" cy="1206274"/>
          </a:xfrm>
          <a:prstGeom prst="rect">
            <a:avLst/>
          </a:prstGeom>
        </p:spPr>
      </p:pic>
      <p:pic>
        <p:nvPicPr>
          <p:cNvPr id="14" name="Picture 13">
            <a:extLst>
              <a:ext uri="{FF2B5EF4-FFF2-40B4-BE49-F238E27FC236}">
                <a16:creationId xmlns="" xmlns:a16="http://schemas.microsoft.com/office/drawing/2014/main" id="{C8BDDA7B-0CF6-499A-B72E-A86D4E45D183}"/>
              </a:ext>
            </a:extLst>
          </p:cNvPr>
          <p:cNvPicPr>
            <a:picLocks noChangeAspect="1"/>
          </p:cNvPicPr>
          <p:nvPr/>
        </p:nvPicPr>
        <p:blipFill rotWithShape="1">
          <a:blip r:embed="rId6"/>
          <a:srcRect l="52500" t="29716" r="23333" b="47464"/>
          <a:stretch/>
        </p:blipFill>
        <p:spPr>
          <a:xfrm>
            <a:off x="6934200" y="3227720"/>
            <a:ext cx="1139638" cy="353680"/>
          </a:xfrm>
          <a:prstGeom prst="rect">
            <a:avLst/>
          </a:prstGeom>
        </p:spPr>
      </p:pic>
      <p:pic>
        <p:nvPicPr>
          <p:cNvPr id="15" name="Picture 3">
            <a:extLst>
              <a:ext uri="{FF2B5EF4-FFF2-40B4-BE49-F238E27FC236}">
                <a16:creationId xmlns="" xmlns:a16="http://schemas.microsoft.com/office/drawing/2014/main" id="{B423C322-FE69-4172-AB25-253671461D3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4629"/>
          <a:stretch/>
        </p:blipFill>
        <p:spPr bwMode="auto">
          <a:xfrm>
            <a:off x="6804313" y="3829839"/>
            <a:ext cx="1948926" cy="2569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EC4E3C20-23C5-9A43-AC6C-704E08860C7F}" type="datetime1">
              <a:rPr lang="en-US" smtClean="0"/>
              <a:t>1/18/19</a:t>
            </a:fld>
            <a:endParaRPr lang="en-US" dirty="0"/>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0333703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1F5363-F341-4C27-9DA8-F27167E6D532}"/>
              </a:ext>
            </a:extLst>
          </p:cNvPr>
          <p:cNvSpPr>
            <a:spLocks noGrp="1"/>
          </p:cNvSpPr>
          <p:nvPr>
            <p:ph type="title"/>
          </p:nvPr>
        </p:nvSpPr>
        <p:spPr>
          <a:xfrm>
            <a:off x="457200" y="121227"/>
            <a:ext cx="8229600" cy="651312"/>
          </a:xfrm>
        </p:spPr>
        <p:txBody>
          <a:bodyPr>
            <a:normAutofit fontScale="90000"/>
          </a:bodyPr>
          <a:lstStyle/>
          <a:p>
            <a:r>
              <a:rPr lang="en-US" dirty="0" smtClean="0"/>
              <a:t>Future </a:t>
            </a:r>
            <a:r>
              <a:rPr lang="en-US" dirty="0"/>
              <a:t>Work</a:t>
            </a:r>
          </a:p>
        </p:txBody>
      </p:sp>
      <p:sp>
        <p:nvSpPr>
          <p:cNvPr id="3" name="Content Placeholder 2">
            <a:extLst>
              <a:ext uri="{FF2B5EF4-FFF2-40B4-BE49-F238E27FC236}">
                <a16:creationId xmlns="" xmlns:a16="http://schemas.microsoft.com/office/drawing/2014/main" id="{DC4D1650-956A-49EB-9B92-7E1A219A887C}"/>
              </a:ext>
            </a:extLst>
          </p:cNvPr>
          <p:cNvSpPr>
            <a:spLocks noGrp="1"/>
          </p:cNvSpPr>
          <p:nvPr>
            <p:ph idx="1"/>
          </p:nvPr>
        </p:nvSpPr>
        <p:spPr>
          <a:xfrm>
            <a:off x="16933" y="990600"/>
            <a:ext cx="9127067" cy="3429001"/>
          </a:xfrm>
        </p:spPr>
        <p:txBody>
          <a:bodyPr>
            <a:noAutofit/>
          </a:bodyPr>
          <a:lstStyle/>
          <a:p>
            <a:pPr>
              <a:lnSpc>
                <a:spcPct val="120000"/>
              </a:lnSpc>
            </a:pPr>
            <a:r>
              <a:rPr lang="en-US" sz="2800" dirty="0" smtClean="0"/>
              <a:t>These results are using a “legacy” neural network </a:t>
            </a:r>
            <a:r>
              <a:rPr lang="mr-IN" sz="2800" dirty="0" smtClean="0"/>
              <a:t>–</a:t>
            </a:r>
            <a:r>
              <a:rPr lang="en-US" sz="2800" dirty="0" smtClean="0"/>
              <a:t> not optimized for the problem</a:t>
            </a:r>
          </a:p>
          <a:p>
            <a:pPr lvl="1">
              <a:lnSpc>
                <a:spcPct val="120000"/>
              </a:lnSpc>
            </a:pPr>
            <a:r>
              <a:rPr lang="en-US" dirty="0" smtClean="0"/>
              <a:t>Better network architecture</a:t>
            </a:r>
          </a:p>
          <a:p>
            <a:pPr lvl="1">
              <a:lnSpc>
                <a:spcPct val="120000"/>
              </a:lnSpc>
            </a:pPr>
            <a:r>
              <a:rPr lang="en-US" dirty="0" smtClean="0"/>
              <a:t>Using an </a:t>
            </a:r>
            <a:r>
              <a:rPr lang="en-US" dirty="0" err="1" smtClean="0"/>
              <a:t>autoencoding</a:t>
            </a:r>
            <a:r>
              <a:rPr lang="en-US" dirty="0" smtClean="0"/>
              <a:t> layer is supposed to improve results (</a:t>
            </a:r>
            <a:r>
              <a:rPr lang="en-US" dirty="0" err="1" smtClean="0"/>
              <a:t>Yann</a:t>
            </a:r>
            <a:r>
              <a:rPr lang="en-US" dirty="0" smtClean="0"/>
              <a:t> </a:t>
            </a:r>
            <a:r>
              <a:rPr lang="en-US" dirty="0" err="1" smtClean="0"/>
              <a:t>LeCun</a:t>
            </a:r>
            <a:r>
              <a:rPr lang="en-US" dirty="0" smtClean="0"/>
              <a:t> </a:t>
            </a:r>
            <a:r>
              <a:rPr lang="mr-IN" dirty="0" smtClean="0"/>
              <a:t>–</a:t>
            </a:r>
            <a:r>
              <a:rPr lang="en-US" dirty="0" smtClean="0"/>
              <a:t> personal communication)</a:t>
            </a:r>
          </a:p>
          <a:p>
            <a:pPr>
              <a:lnSpc>
                <a:spcPct val="120000"/>
              </a:lnSpc>
            </a:pPr>
            <a:r>
              <a:rPr lang="en-US" sz="2800" dirty="0" smtClean="0"/>
              <a:t>We are working on a new network objective function based on “purity” </a:t>
            </a:r>
            <a:r>
              <a:rPr lang="mr-IN" sz="2800" dirty="0" smtClean="0"/>
              <a:t>–</a:t>
            </a:r>
            <a:r>
              <a:rPr lang="en-US" sz="2800" dirty="0" smtClean="0"/>
              <a:t> a measure of cluster purity</a:t>
            </a:r>
          </a:p>
          <a:p>
            <a:pPr lvl="1">
              <a:lnSpc>
                <a:spcPct val="120000"/>
              </a:lnSpc>
            </a:pPr>
            <a:r>
              <a:rPr lang="en-US" dirty="0" smtClean="0"/>
              <a:t>Purity is non-differentiable</a:t>
            </a:r>
          </a:p>
          <a:p>
            <a:pPr lvl="1">
              <a:lnSpc>
                <a:spcPct val="120000"/>
              </a:lnSpc>
            </a:pPr>
            <a:r>
              <a:rPr lang="en-US" dirty="0" smtClean="0"/>
              <a:t>We have created a “soft”, differentiable version</a:t>
            </a:r>
            <a:endParaRPr lang="en-US" dirty="0"/>
          </a:p>
        </p:txBody>
      </p:sp>
      <p:cxnSp>
        <p:nvCxnSpPr>
          <p:cNvPr id="4" name="Straight Connector 3">
            <a:extLst>
              <a:ext uri="{FF2B5EF4-FFF2-40B4-BE49-F238E27FC236}">
                <a16:creationId xmlns="" xmlns:a16="http://schemas.microsoft.com/office/drawing/2014/main" id="{3D8AF8D5-A861-42D6-8486-EF7BF03CF3DC}"/>
              </a:ext>
            </a:extLst>
          </p:cNvPr>
          <p:cNvCxnSpPr/>
          <p:nvPr/>
        </p:nvCxnSpPr>
        <p:spPr>
          <a:xfrm>
            <a:off x="0" y="914400"/>
            <a:ext cx="914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EC4E3C20-23C5-9A43-AC6C-704E08860C7F}" type="datetime1">
              <a:rPr lang="en-US" smtClean="0"/>
              <a:t>1/18/19</a:t>
            </a:fld>
            <a:endParaRPr lang="en-US" dirty="0"/>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320973584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p:cNvSpPr txBox="1">
            <a:spLocks noChangeArrowheads="1"/>
          </p:cNvSpPr>
          <p:nvPr/>
        </p:nvSpPr>
        <p:spPr bwMode="auto">
          <a:xfrm>
            <a:off x="1144588" y="216008"/>
            <a:ext cx="70088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96" charset="-128"/>
              </a:defRPr>
            </a:lvl1pPr>
            <a:lvl2pPr marL="742950" indent="-285750">
              <a:defRPr sz="2400">
                <a:solidFill>
                  <a:schemeClr val="tx1"/>
                </a:solidFill>
                <a:latin typeface="Arial" charset="0"/>
                <a:ea typeface="ＭＳ Ｐゴシック" pitchFamily="-96" charset="-128"/>
              </a:defRPr>
            </a:lvl2pPr>
            <a:lvl3pPr marL="1143000" indent="-228600">
              <a:defRPr sz="2400">
                <a:solidFill>
                  <a:schemeClr val="tx1"/>
                </a:solidFill>
                <a:latin typeface="Arial" charset="0"/>
                <a:ea typeface="ＭＳ Ｐゴシック" pitchFamily="-96" charset="-128"/>
              </a:defRPr>
            </a:lvl3pPr>
            <a:lvl4pPr marL="1600200" indent="-228600">
              <a:defRPr sz="2400">
                <a:solidFill>
                  <a:schemeClr val="tx1"/>
                </a:solidFill>
                <a:latin typeface="Arial" charset="0"/>
                <a:ea typeface="ＭＳ Ｐゴシック" pitchFamily="-96" charset="-128"/>
              </a:defRPr>
            </a:lvl4pPr>
            <a:lvl5pPr marL="2057400" indent="-228600">
              <a:defRPr sz="2400">
                <a:solidFill>
                  <a:schemeClr val="tx1"/>
                </a:solidFill>
                <a:latin typeface="Arial" charset="0"/>
                <a:ea typeface="ＭＳ Ｐゴシック" pitchFamily="-96"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96"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96"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96"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96" charset="-128"/>
              </a:defRPr>
            </a:lvl9pPr>
          </a:lstStyle>
          <a:p>
            <a:pPr algn="ctr"/>
            <a:r>
              <a:rPr lang="en-US" sz="4000" dirty="0">
                <a:solidFill>
                  <a:prstClr val="black"/>
                </a:solidFill>
                <a:cs typeface="Arial" charset="0"/>
              </a:rPr>
              <a:t>Acknowledgements</a:t>
            </a:r>
          </a:p>
        </p:txBody>
      </p:sp>
      <p:sp>
        <p:nvSpPr>
          <p:cNvPr id="4" name="Rectangle 3"/>
          <p:cNvSpPr/>
          <p:nvPr/>
        </p:nvSpPr>
        <p:spPr>
          <a:xfrm>
            <a:off x="4419600" y="3429000"/>
            <a:ext cx="2571750" cy="245366"/>
          </a:xfrm>
          <a:prstGeom prst="rect">
            <a:avLst/>
          </a:prstGeom>
        </p:spPr>
        <p:txBody>
          <a:bodyPr>
            <a:spAutoFit/>
          </a:bodyPr>
          <a:lstStyle/>
          <a:p>
            <a:pPr>
              <a:lnSpc>
                <a:spcPts val="1000"/>
              </a:lnSpc>
              <a:spcBef>
                <a:spcPct val="20000"/>
              </a:spcBef>
              <a:buSzPct val="90000"/>
            </a:pPr>
            <a:r>
              <a:rPr lang="en-US" b="1" dirty="0">
                <a:solidFill>
                  <a:prstClr val="black"/>
                </a:solidFill>
                <a:cs typeface="Arial" charset="0"/>
              </a:rPr>
              <a:t>      </a:t>
            </a:r>
            <a:r>
              <a:rPr lang="en-US" b="1" dirty="0" smtClean="0">
                <a:solidFill>
                  <a:prstClr val="black"/>
                </a:solidFill>
                <a:cs typeface="Arial" charset="0"/>
              </a:rPr>
              <a:t>The </a:t>
            </a:r>
            <a:r>
              <a:rPr lang="en-US" b="1" dirty="0" err="1">
                <a:solidFill>
                  <a:prstClr val="black"/>
                </a:solidFill>
                <a:cs typeface="Arial" charset="0"/>
              </a:rPr>
              <a:t>Gerwick</a:t>
            </a:r>
            <a:r>
              <a:rPr lang="en-US" b="1" dirty="0">
                <a:solidFill>
                  <a:prstClr val="black"/>
                </a:solidFill>
                <a:cs typeface="Arial" charset="0"/>
              </a:rPr>
              <a:t> </a:t>
            </a:r>
            <a:r>
              <a:rPr lang="en-US" b="1" dirty="0" smtClean="0">
                <a:solidFill>
                  <a:prstClr val="black"/>
                </a:solidFill>
                <a:cs typeface="Arial" charset="0"/>
              </a:rPr>
              <a:t>Lab</a:t>
            </a:r>
            <a:endParaRPr lang="en-US" b="1" dirty="0">
              <a:solidFill>
                <a:prstClr val="black"/>
              </a:solidFill>
              <a:cs typeface="Arial" charset="0"/>
            </a:endParaRPr>
          </a:p>
        </p:txBody>
      </p:sp>
      <p:sp>
        <p:nvSpPr>
          <p:cNvPr id="10" name="Rectangle 9"/>
          <p:cNvSpPr/>
          <p:nvPr/>
        </p:nvSpPr>
        <p:spPr>
          <a:xfrm>
            <a:off x="4876800" y="914400"/>
            <a:ext cx="2571750" cy="566480"/>
          </a:xfrm>
          <a:prstGeom prst="rect">
            <a:avLst/>
          </a:prstGeom>
        </p:spPr>
        <p:txBody>
          <a:bodyPr>
            <a:spAutoFit/>
          </a:bodyPr>
          <a:lstStyle/>
          <a:p>
            <a:pPr>
              <a:spcBef>
                <a:spcPct val="20000"/>
              </a:spcBef>
              <a:buSzPct val="90000"/>
            </a:pPr>
            <a:r>
              <a:rPr lang="en-US" b="1" dirty="0" smtClean="0">
                <a:solidFill>
                  <a:prstClr val="black"/>
                </a:solidFill>
                <a:cs typeface="Arial" charset="0"/>
              </a:rPr>
              <a:t>GURU members:</a:t>
            </a:r>
            <a:endParaRPr lang="en-US" b="1" dirty="0">
              <a:solidFill>
                <a:prstClr val="black"/>
              </a:solidFill>
              <a:cs typeface="Arial" charset="0"/>
            </a:endParaRPr>
          </a:p>
          <a:p>
            <a:pPr>
              <a:lnSpc>
                <a:spcPts val="1000"/>
              </a:lnSpc>
              <a:spcBef>
                <a:spcPct val="20000"/>
              </a:spcBef>
              <a:buSzPct val="90000"/>
            </a:pPr>
            <a:endParaRPr lang="en-US" sz="1600" b="1" dirty="0">
              <a:solidFill>
                <a:prstClr val="black"/>
              </a:solidFill>
              <a:cs typeface="Arial" charset="0"/>
            </a:endParaRPr>
          </a:p>
        </p:txBody>
      </p:sp>
      <p:sp>
        <p:nvSpPr>
          <p:cNvPr id="12" name="Rounded Rectangle 11"/>
          <p:cNvSpPr/>
          <p:nvPr/>
        </p:nvSpPr>
        <p:spPr>
          <a:xfrm>
            <a:off x="381000" y="914400"/>
            <a:ext cx="2095500" cy="1232761"/>
          </a:xfrm>
          <a:prstGeom prst="roundRect">
            <a:avLst/>
          </a:prstGeom>
          <a:noFill/>
          <a:ln>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0" y="1066800"/>
            <a:ext cx="2571750" cy="952568"/>
          </a:xfrm>
          <a:prstGeom prst="rect">
            <a:avLst/>
          </a:prstGeom>
        </p:spPr>
        <p:txBody>
          <a:bodyPr>
            <a:spAutoFit/>
          </a:bodyPr>
          <a:lstStyle/>
          <a:p>
            <a:pPr>
              <a:lnSpc>
                <a:spcPts val="1000"/>
              </a:lnSpc>
              <a:spcBef>
                <a:spcPct val="20000"/>
              </a:spcBef>
              <a:buSzPct val="90000"/>
            </a:pPr>
            <a:r>
              <a:rPr lang="en-US" sz="1600" b="1" dirty="0">
                <a:solidFill>
                  <a:prstClr val="black"/>
                </a:solidFill>
                <a:cs typeface="Arial" charset="0"/>
              </a:rPr>
              <a:t>          The NMR:</a:t>
            </a:r>
          </a:p>
          <a:p>
            <a:pPr>
              <a:lnSpc>
                <a:spcPts val="1000"/>
              </a:lnSpc>
              <a:spcBef>
                <a:spcPct val="20000"/>
              </a:spcBef>
              <a:buSzPct val="90000"/>
            </a:pPr>
            <a:endParaRPr lang="en-US" sz="1600" b="1" dirty="0">
              <a:solidFill>
                <a:prstClr val="black"/>
              </a:solidFill>
              <a:cs typeface="Arial" charset="0"/>
            </a:endParaRPr>
          </a:p>
          <a:p>
            <a:pPr marL="547688" lvl="1" indent="-204788">
              <a:lnSpc>
                <a:spcPts val="1000"/>
              </a:lnSpc>
              <a:spcBef>
                <a:spcPct val="20000"/>
              </a:spcBef>
              <a:buSzPct val="90000"/>
              <a:buFont typeface="Wingdings" pitchFamily="2" charset="2"/>
              <a:buChar char=""/>
            </a:pPr>
            <a:r>
              <a:rPr lang="en-US" sz="1600" dirty="0">
                <a:solidFill>
                  <a:prstClr val="black"/>
                </a:solidFill>
                <a:cs typeface="Arial" charset="0"/>
              </a:rPr>
              <a:t>Dr. Brendan Duggan</a:t>
            </a:r>
          </a:p>
          <a:p>
            <a:pPr marL="547688" lvl="1" indent="-204788">
              <a:lnSpc>
                <a:spcPts val="1000"/>
              </a:lnSpc>
              <a:spcBef>
                <a:spcPct val="20000"/>
              </a:spcBef>
              <a:buSzPct val="90000"/>
              <a:buFont typeface="Wingdings" pitchFamily="2" charset="2"/>
              <a:buChar char=""/>
            </a:pPr>
            <a:r>
              <a:rPr lang="en-US" sz="1600" dirty="0">
                <a:solidFill>
                  <a:prstClr val="black"/>
                </a:solidFill>
                <a:cs typeface="Arial" charset="0"/>
              </a:rPr>
              <a:t>Dr. Anthony Mrse</a:t>
            </a:r>
          </a:p>
          <a:p>
            <a:pPr marL="547688" lvl="1" indent="-204788">
              <a:lnSpc>
                <a:spcPts val="1000"/>
              </a:lnSpc>
              <a:spcBef>
                <a:spcPct val="20000"/>
              </a:spcBef>
              <a:buSzPct val="90000"/>
              <a:buFont typeface="Wingdings" pitchFamily="2" charset="2"/>
              <a:buChar char=""/>
            </a:pPr>
            <a:r>
              <a:rPr lang="en-US" sz="1600" dirty="0">
                <a:solidFill>
                  <a:prstClr val="black"/>
                </a:solidFill>
                <a:cs typeface="Arial" charset="0"/>
              </a:rPr>
              <a:t>Dr. Eugene Lin</a:t>
            </a:r>
          </a:p>
        </p:txBody>
      </p:sp>
      <p:pic>
        <p:nvPicPr>
          <p:cNvPr id="18" name="Picture 1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4000"/>
                    </a14:imgEffect>
                  </a14:imgLayer>
                </a14:imgProps>
              </a:ext>
            </a:extLst>
          </a:blip>
          <a:srcRect t="19570"/>
          <a:stretch/>
        </p:blipFill>
        <p:spPr>
          <a:xfrm>
            <a:off x="3276600" y="3733800"/>
            <a:ext cx="4648200" cy="2803884"/>
          </a:xfrm>
          <a:prstGeom prst="rect">
            <a:avLst/>
          </a:prstGeom>
        </p:spPr>
      </p:pic>
      <p:sp>
        <p:nvSpPr>
          <p:cNvPr id="17" name="Rounded Rectangle 16"/>
          <p:cNvSpPr/>
          <p:nvPr/>
        </p:nvSpPr>
        <p:spPr>
          <a:xfrm>
            <a:off x="381000" y="2286000"/>
            <a:ext cx="2095500" cy="1073783"/>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white"/>
              </a:solidFill>
            </a:endParaRPr>
          </a:p>
        </p:txBody>
      </p:sp>
      <p:sp>
        <p:nvSpPr>
          <p:cNvPr id="20" name="Rectangle 19"/>
          <p:cNvSpPr/>
          <p:nvPr/>
        </p:nvSpPr>
        <p:spPr>
          <a:xfrm>
            <a:off x="25400" y="2590800"/>
            <a:ext cx="2571750" cy="772690"/>
          </a:xfrm>
          <a:prstGeom prst="rect">
            <a:avLst/>
          </a:prstGeom>
        </p:spPr>
        <p:txBody>
          <a:bodyPr>
            <a:spAutoFit/>
          </a:bodyPr>
          <a:lstStyle/>
          <a:p>
            <a:pPr>
              <a:lnSpc>
                <a:spcPts val="1000"/>
              </a:lnSpc>
              <a:spcBef>
                <a:spcPct val="20000"/>
              </a:spcBef>
              <a:buSzPct val="90000"/>
            </a:pPr>
            <a:r>
              <a:rPr lang="en-US" sz="1600" b="1" dirty="0">
                <a:cs typeface="Arial" charset="0"/>
              </a:rPr>
              <a:t>        </a:t>
            </a:r>
            <a:r>
              <a:rPr lang="en-US" sz="1600" b="1" dirty="0" smtClean="0">
                <a:cs typeface="Arial" charset="0"/>
              </a:rPr>
              <a:t>Physics</a:t>
            </a:r>
            <a:r>
              <a:rPr lang="en-US" sz="1600" b="1" dirty="0">
                <a:cs typeface="Arial" charset="0"/>
              </a:rPr>
              <a:t>:</a:t>
            </a:r>
          </a:p>
          <a:p>
            <a:pPr>
              <a:lnSpc>
                <a:spcPts val="1000"/>
              </a:lnSpc>
              <a:spcBef>
                <a:spcPct val="20000"/>
              </a:spcBef>
              <a:buSzPct val="90000"/>
            </a:pPr>
            <a:endParaRPr lang="en-US" sz="1600" b="1" dirty="0">
              <a:cs typeface="Arial" charset="0"/>
            </a:endParaRPr>
          </a:p>
          <a:p>
            <a:pPr marL="547688" lvl="1" indent="-204788">
              <a:lnSpc>
                <a:spcPts val="1000"/>
              </a:lnSpc>
              <a:spcBef>
                <a:spcPct val="20000"/>
              </a:spcBef>
              <a:buSzPct val="90000"/>
              <a:buFont typeface="Wingdings" pitchFamily="2" charset="2"/>
              <a:buChar char=""/>
            </a:pPr>
            <a:r>
              <a:rPr lang="en-US" sz="1600" dirty="0">
                <a:cs typeface="Arial" charset="0"/>
              </a:rPr>
              <a:t>Dr. Preston Landon</a:t>
            </a:r>
          </a:p>
          <a:p>
            <a:pPr marL="547688" lvl="1" indent="-204788">
              <a:lnSpc>
                <a:spcPts val="1000"/>
              </a:lnSpc>
              <a:spcBef>
                <a:spcPct val="20000"/>
              </a:spcBef>
              <a:buSzPct val="90000"/>
              <a:buFont typeface="Wingdings" pitchFamily="2" charset="2"/>
              <a:buChar char=""/>
            </a:pPr>
            <a:r>
              <a:rPr lang="en-US" sz="1600" dirty="0">
                <a:cs typeface="Arial" charset="0"/>
              </a:rPr>
              <a:t>Dr. </a:t>
            </a:r>
            <a:r>
              <a:rPr lang="en-US" sz="1600" dirty="0" err="1">
                <a:cs typeface="Arial" charset="0"/>
              </a:rPr>
              <a:t>Jie</a:t>
            </a:r>
            <a:r>
              <a:rPr lang="en-US" sz="1600" dirty="0">
                <a:cs typeface="Arial" charset="0"/>
              </a:rPr>
              <a:t> Min</a:t>
            </a:r>
          </a:p>
        </p:txBody>
      </p:sp>
      <p:sp>
        <p:nvSpPr>
          <p:cNvPr id="2" name="Date Placeholder 1"/>
          <p:cNvSpPr>
            <a:spLocks noGrp="1"/>
          </p:cNvSpPr>
          <p:nvPr>
            <p:ph type="dt" sz="half" idx="10"/>
          </p:nvPr>
        </p:nvSpPr>
        <p:spPr/>
        <p:txBody>
          <a:bodyPr/>
          <a:lstStyle/>
          <a:p>
            <a:fld id="{4A9F30C4-46E7-2643-8AB5-8036BB65F9FF}" type="datetime1">
              <a:rPr lang="en-US" smtClean="0"/>
              <a:t>1/18/19</a:t>
            </a:fld>
            <a:endParaRPr lang="en-US"/>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pPr/>
              <a:t>52</a:t>
            </a:fld>
            <a:endParaRPr lang="en-US"/>
          </a:p>
        </p:txBody>
      </p:sp>
      <p:grpSp>
        <p:nvGrpSpPr>
          <p:cNvPr id="14" name="Group 13"/>
          <p:cNvGrpSpPr/>
          <p:nvPr/>
        </p:nvGrpSpPr>
        <p:grpSpPr>
          <a:xfrm>
            <a:off x="3124200" y="1295400"/>
            <a:ext cx="5524500" cy="1887415"/>
            <a:chOff x="-259080" y="3920067"/>
            <a:chExt cx="8839200" cy="3345871"/>
          </a:xfrm>
        </p:grpSpPr>
        <p:sp>
          <p:nvSpPr>
            <p:cNvPr id="23"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26" name="Group 25"/>
            <p:cNvGrpSpPr/>
            <p:nvPr/>
          </p:nvGrpSpPr>
          <p:grpSpPr>
            <a:xfrm>
              <a:off x="-259080" y="4114800"/>
              <a:ext cx="3535680" cy="3016060"/>
              <a:chOff x="-182880" y="4114800"/>
              <a:chExt cx="3535680" cy="3016060"/>
            </a:xfrm>
          </p:grpSpPr>
          <p:sp>
            <p:nvSpPr>
              <p:cNvPr id="27" name="Content Placeholder 2"/>
              <p:cNvSpPr txBox="1">
                <a:spLocks/>
              </p:cNvSpPr>
              <p:nvPr/>
            </p:nvSpPr>
            <p:spPr>
              <a:xfrm>
                <a:off x="-182880" y="6216459"/>
                <a:ext cx="3535680" cy="914401"/>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err="1" smtClean="0"/>
                  <a:t>Yash</a:t>
                </a:r>
                <a:r>
                  <a:rPr lang="en-US" sz="2000" dirty="0" smtClean="0"/>
                  <a:t> </a:t>
                </a:r>
                <a:r>
                  <a:rPr lang="en-US" sz="2000" dirty="0" err="1" smtClean="0"/>
                  <a:t>Nannapaneni</a:t>
                </a:r>
                <a:endParaRPr lang="en-US" sz="2000" dirty="0" smtClean="0"/>
              </a:p>
            </p:txBody>
          </p:sp>
          <p:pic>
            <p:nvPicPr>
              <p:cNvPr id="28" name="Picture 27" descr="Yash_Nannapanen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114800"/>
                <a:ext cx="1626235" cy="1651000"/>
              </a:xfrm>
              <a:prstGeom prst="rect">
                <a:avLst/>
              </a:prstGeom>
            </p:spPr>
          </p:pic>
        </p:grpSp>
        <p:grpSp>
          <p:nvGrpSpPr>
            <p:cNvPr id="29" name="Group 28"/>
            <p:cNvGrpSpPr/>
            <p:nvPr/>
          </p:nvGrpSpPr>
          <p:grpSpPr>
            <a:xfrm>
              <a:off x="3154680" y="3920067"/>
              <a:ext cx="2743200" cy="3345871"/>
              <a:chOff x="3154680" y="3886200"/>
              <a:chExt cx="2743200" cy="3345871"/>
            </a:xfrm>
          </p:grpSpPr>
          <p:sp>
            <p:nvSpPr>
              <p:cNvPr id="30" name="Content Placeholder 2"/>
              <p:cNvSpPr txBox="1">
                <a:spLocks/>
              </p:cNvSpPr>
              <p:nvPr/>
            </p:nvSpPr>
            <p:spPr>
              <a:xfrm>
                <a:off x="3154680" y="6317672"/>
                <a:ext cx="2743200" cy="914399"/>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t>Nick Roberts </a:t>
                </a:r>
                <a:endParaRPr lang="en-US" sz="2000" dirty="0"/>
              </a:p>
            </p:txBody>
          </p:sp>
          <p:pic>
            <p:nvPicPr>
              <p:cNvPr id="31" name="Picture 30" descr="Nicholas_Rober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00" y="3886200"/>
                <a:ext cx="1553457" cy="2180414"/>
              </a:xfrm>
              <a:prstGeom prst="rect">
                <a:avLst/>
              </a:prstGeom>
            </p:spPr>
          </p:pic>
        </p:grpSp>
        <p:sp>
          <p:nvSpPr>
            <p:cNvPr id="32" name="Content Placeholder 2"/>
            <p:cNvSpPr txBox="1">
              <a:spLocks/>
            </p:cNvSpPr>
            <p:nvPr/>
          </p:nvSpPr>
          <p:spPr>
            <a:xfrm>
              <a:off x="5836920" y="6216457"/>
              <a:ext cx="2743200" cy="914401"/>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err="1"/>
                <a:t>Poornav</a:t>
              </a:r>
              <a:r>
                <a:rPr lang="en-US" sz="2000" dirty="0"/>
                <a:t> </a:t>
              </a:r>
              <a:r>
                <a:rPr lang="en-US" sz="2000" dirty="0" err="1"/>
                <a:t>Sargur</a:t>
              </a:r>
              <a:r>
                <a:rPr lang="en-US" sz="2000" dirty="0"/>
                <a:t> </a:t>
              </a:r>
              <a:r>
                <a:rPr lang="en-US" sz="2000" dirty="0" err="1" smtClean="0"/>
                <a:t>Purushothama</a:t>
              </a:r>
              <a:endParaRPr lang="en-US" sz="2000" dirty="0" smtClean="0"/>
            </a:p>
          </p:txBody>
        </p:sp>
        <p:pic>
          <p:nvPicPr>
            <p:cNvPr id="33" name="Picture 32" descr="Poornav Sargur Purushothama.png"/>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30000"/>
                      </a14:imgEffect>
                    </a14:imgLayer>
                  </a14:imgProps>
                </a:ext>
                <a:ext uri="{28A0092B-C50C-407E-A947-70E740481C1C}">
                  <a14:useLocalDpi xmlns:a14="http://schemas.microsoft.com/office/drawing/2010/main" val="0"/>
                </a:ext>
              </a:extLst>
            </a:blip>
            <a:srcRect l="10468" t="4458" r="10257" b="9360"/>
            <a:stretch/>
          </p:blipFill>
          <p:spPr>
            <a:xfrm>
              <a:off x="6629400" y="4050792"/>
              <a:ext cx="1594104" cy="1709928"/>
            </a:xfrm>
            <a:prstGeom prst="rect">
              <a:avLst/>
            </a:prstGeom>
          </p:spPr>
        </p:pic>
      </p:grpSp>
      <p:grpSp>
        <p:nvGrpSpPr>
          <p:cNvPr id="35" name="Group 34"/>
          <p:cNvGrpSpPr/>
          <p:nvPr/>
        </p:nvGrpSpPr>
        <p:grpSpPr>
          <a:xfrm>
            <a:off x="0" y="3581400"/>
            <a:ext cx="2743200" cy="3048000"/>
            <a:chOff x="533400" y="1219200"/>
            <a:chExt cx="2743200" cy="3048000"/>
          </a:xfrm>
        </p:grpSpPr>
        <p:sp>
          <p:nvSpPr>
            <p:cNvPr id="36" name="Content Placeholder 2"/>
            <p:cNvSpPr txBox="1">
              <a:spLocks/>
            </p:cNvSpPr>
            <p:nvPr/>
          </p:nvSpPr>
          <p:spPr>
            <a:xfrm>
              <a:off x="533400" y="3048000"/>
              <a:ext cx="2743200" cy="1219200"/>
            </a:xfrm>
            <a:prstGeom prst="rect">
              <a:avLst/>
            </a:prstGeom>
          </p:spPr>
          <p:txBody>
            <a:bodyPr vert="horz" lIns="91440" tIns="45720" rIns="91440" bIns="45720" rtlCol="0" anchor="ctr" anchorCtr="1">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err="1"/>
                <a:t>Yerlan</a:t>
              </a:r>
              <a:r>
                <a:rPr lang="en-US" sz="2400" dirty="0"/>
                <a:t> </a:t>
              </a:r>
              <a:r>
                <a:rPr lang="en-US" sz="2400" dirty="0" err="1" smtClean="0"/>
                <a:t>Idelbayev</a:t>
              </a:r>
              <a:endParaRPr lang="en-US" sz="2400" dirty="0" smtClean="0"/>
            </a:p>
            <a:p>
              <a:pPr marL="0" indent="0" algn="ctr">
                <a:buNone/>
              </a:pPr>
              <a:r>
                <a:rPr lang="en-US" sz="1800" dirty="0" smtClean="0"/>
                <a:t>UC Merced</a:t>
              </a:r>
              <a:endParaRPr lang="en-US" sz="1800" dirty="0"/>
            </a:p>
          </p:txBody>
        </p:sp>
        <p:pic>
          <p:nvPicPr>
            <p:cNvPr id="37" name="Picture 36" descr="Yerlan Idelbayev.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1219200"/>
              <a:ext cx="2133600" cy="2133600"/>
            </a:xfrm>
            <a:prstGeom prst="rect">
              <a:avLst/>
            </a:prstGeom>
          </p:spPr>
        </p:pic>
      </p:grpSp>
    </p:spTree>
    <p:extLst>
      <p:ext uri="{BB962C8B-B14F-4D97-AF65-F5344CB8AC3E}">
        <p14:creationId xmlns:p14="http://schemas.microsoft.com/office/powerpoint/2010/main" val="308945127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p:cNvSpPr txBox="1">
            <a:spLocks noChangeArrowheads="1"/>
          </p:cNvSpPr>
          <p:nvPr/>
        </p:nvSpPr>
        <p:spPr bwMode="auto">
          <a:xfrm>
            <a:off x="1144588" y="216008"/>
            <a:ext cx="70088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96" charset="-128"/>
              </a:defRPr>
            </a:lvl1pPr>
            <a:lvl2pPr marL="742950" indent="-285750">
              <a:defRPr sz="2400">
                <a:solidFill>
                  <a:schemeClr val="tx1"/>
                </a:solidFill>
                <a:latin typeface="Arial" charset="0"/>
                <a:ea typeface="ＭＳ Ｐゴシック" pitchFamily="-96" charset="-128"/>
              </a:defRPr>
            </a:lvl2pPr>
            <a:lvl3pPr marL="1143000" indent="-228600">
              <a:defRPr sz="2400">
                <a:solidFill>
                  <a:schemeClr val="tx1"/>
                </a:solidFill>
                <a:latin typeface="Arial" charset="0"/>
                <a:ea typeface="ＭＳ Ｐゴシック" pitchFamily="-96" charset="-128"/>
              </a:defRPr>
            </a:lvl3pPr>
            <a:lvl4pPr marL="1600200" indent="-228600">
              <a:defRPr sz="2400">
                <a:solidFill>
                  <a:schemeClr val="tx1"/>
                </a:solidFill>
                <a:latin typeface="Arial" charset="0"/>
                <a:ea typeface="ＭＳ Ｐゴシック" pitchFamily="-96" charset="-128"/>
              </a:defRPr>
            </a:lvl4pPr>
            <a:lvl5pPr marL="2057400" indent="-228600">
              <a:defRPr sz="2400">
                <a:solidFill>
                  <a:schemeClr val="tx1"/>
                </a:solidFill>
                <a:latin typeface="Arial" charset="0"/>
                <a:ea typeface="ＭＳ Ｐゴシック" pitchFamily="-96"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96"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96"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96"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96" charset="-128"/>
              </a:defRPr>
            </a:lvl9pPr>
          </a:lstStyle>
          <a:p>
            <a:pPr algn="ctr"/>
            <a:r>
              <a:rPr lang="en-US" sz="4000" dirty="0">
                <a:solidFill>
                  <a:prstClr val="black"/>
                </a:solidFill>
                <a:cs typeface="Arial" charset="0"/>
              </a:rPr>
              <a:t>Acknowledgements</a:t>
            </a:r>
          </a:p>
        </p:txBody>
      </p:sp>
      <p:sp>
        <p:nvSpPr>
          <p:cNvPr id="4" name="Rectangle 3"/>
          <p:cNvSpPr/>
          <p:nvPr/>
        </p:nvSpPr>
        <p:spPr>
          <a:xfrm>
            <a:off x="4419600" y="3429000"/>
            <a:ext cx="2571750" cy="245366"/>
          </a:xfrm>
          <a:prstGeom prst="rect">
            <a:avLst/>
          </a:prstGeom>
        </p:spPr>
        <p:txBody>
          <a:bodyPr>
            <a:spAutoFit/>
          </a:bodyPr>
          <a:lstStyle/>
          <a:p>
            <a:pPr>
              <a:lnSpc>
                <a:spcPts val="1000"/>
              </a:lnSpc>
              <a:spcBef>
                <a:spcPct val="20000"/>
              </a:spcBef>
              <a:buSzPct val="90000"/>
            </a:pPr>
            <a:r>
              <a:rPr lang="en-US" b="1" dirty="0">
                <a:solidFill>
                  <a:prstClr val="black"/>
                </a:solidFill>
                <a:cs typeface="Arial" charset="0"/>
              </a:rPr>
              <a:t>      </a:t>
            </a:r>
            <a:r>
              <a:rPr lang="en-US" b="1" dirty="0" smtClean="0">
                <a:solidFill>
                  <a:prstClr val="black"/>
                </a:solidFill>
                <a:cs typeface="Arial" charset="0"/>
              </a:rPr>
              <a:t>The </a:t>
            </a:r>
            <a:r>
              <a:rPr lang="en-US" b="1" dirty="0" err="1">
                <a:solidFill>
                  <a:prstClr val="black"/>
                </a:solidFill>
                <a:cs typeface="Arial" charset="0"/>
              </a:rPr>
              <a:t>Gerwick</a:t>
            </a:r>
            <a:r>
              <a:rPr lang="en-US" b="1" dirty="0">
                <a:solidFill>
                  <a:prstClr val="black"/>
                </a:solidFill>
                <a:cs typeface="Arial" charset="0"/>
              </a:rPr>
              <a:t> </a:t>
            </a:r>
            <a:r>
              <a:rPr lang="en-US" b="1" dirty="0" smtClean="0">
                <a:solidFill>
                  <a:prstClr val="black"/>
                </a:solidFill>
                <a:cs typeface="Arial" charset="0"/>
              </a:rPr>
              <a:t>Lab</a:t>
            </a:r>
            <a:endParaRPr lang="en-US" b="1" dirty="0">
              <a:solidFill>
                <a:prstClr val="black"/>
              </a:solidFill>
              <a:cs typeface="Arial" charset="0"/>
            </a:endParaRPr>
          </a:p>
        </p:txBody>
      </p:sp>
      <p:sp>
        <p:nvSpPr>
          <p:cNvPr id="10" name="Rectangle 9"/>
          <p:cNvSpPr/>
          <p:nvPr/>
        </p:nvSpPr>
        <p:spPr>
          <a:xfrm>
            <a:off x="4876800" y="914400"/>
            <a:ext cx="2571750" cy="566480"/>
          </a:xfrm>
          <a:prstGeom prst="rect">
            <a:avLst/>
          </a:prstGeom>
        </p:spPr>
        <p:txBody>
          <a:bodyPr>
            <a:spAutoFit/>
          </a:bodyPr>
          <a:lstStyle/>
          <a:p>
            <a:pPr>
              <a:spcBef>
                <a:spcPct val="20000"/>
              </a:spcBef>
              <a:buSzPct val="90000"/>
            </a:pPr>
            <a:r>
              <a:rPr lang="en-US" b="1" dirty="0" smtClean="0">
                <a:solidFill>
                  <a:prstClr val="black"/>
                </a:solidFill>
                <a:cs typeface="Arial" charset="0"/>
              </a:rPr>
              <a:t>GURU members:</a:t>
            </a:r>
            <a:endParaRPr lang="en-US" b="1" dirty="0">
              <a:solidFill>
                <a:prstClr val="black"/>
              </a:solidFill>
              <a:cs typeface="Arial" charset="0"/>
            </a:endParaRPr>
          </a:p>
          <a:p>
            <a:pPr>
              <a:lnSpc>
                <a:spcPts val="1000"/>
              </a:lnSpc>
              <a:spcBef>
                <a:spcPct val="20000"/>
              </a:spcBef>
              <a:buSzPct val="90000"/>
            </a:pPr>
            <a:endParaRPr lang="en-US" sz="1600" b="1" dirty="0">
              <a:solidFill>
                <a:prstClr val="black"/>
              </a:solidFill>
              <a:cs typeface="Arial" charset="0"/>
            </a:endParaRPr>
          </a:p>
        </p:txBody>
      </p:sp>
      <p:sp>
        <p:nvSpPr>
          <p:cNvPr id="12" name="Rounded Rectangle 11"/>
          <p:cNvSpPr/>
          <p:nvPr/>
        </p:nvSpPr>
        <p:spPr>
          <a:xfrm>
            <a:off x="381000" y="914400"/>
            <a:ext cx="2095500" cy="1232761"/>
          </a:xfrm>
          <a:prstGeom prst="roundRect">
            <a:avLst/>
          </a:prstGeom>
          <a:noFill/>
          <a:ln>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0" y="1066800"/>
            <a:ext cx="2571750" cy="952568"/>
          </a:xfrm>
          <a:prstGeom prst="rect">
            <a:avLst/>
          </a:prstGeom>
        </p:spPr>
        <p:txBody>
          <a:bodyPr>
            <a:spAutoFit/>
          </a:bodyPr>
          <a:lstStyle/>
          <a:p>
            <a:pPr>
              <a:lnSpc>
                <a:spcPts val="1000"/>
              </a:lnSpc>
              <a:spcBef>
                <a:spcPct val="20000"/>
              </a:spcBef>
              <a:buSzPct val="90000"/>
            </a:pPr>
            <a:r>
              <a:rPr lang="en-US" sz="1600" b="1" dirty="0">
                <a:solidFill>
                  <a:prstClr val="black"/>
                </a:solidFill>
                <a:cs typeface="Arial" charset="0"/>
              </a:rPr>
              <a:t>          The NMR:</a:t>
            </a:r>
          </a:p>
          <a:p>
            <a:pPr>
              <a:lnSpc>
                <a:spcPts val="1000"/>
              </a:lnSpc>
              <a:spcBef>
                <a:spcPct val="20000"/>
              </a:spcBef>
              <a:buSzPct val="90000"/>
            </a:pPr>
            <a:endParaRPr lang="en-US" sz="1600" b="1" dirty="0">
              <a:solidFill>
                <a:prstClr val="black"/>
              </a:solidFill>
              <a:cs typeface="Arial" charset="0"/>
            </a:endParaRPr>
          </a:p>
          <a:p>
            <a:pPr marL="547688" lvl="1" indent="-204788">
              <a:lnSpc>
                <a:spcPts val="1000"/>
              </a:lnSpc>
              <a:spcBef>
                <a:spcPct val="20000"/>
              </a:spcBef>
              <a:buSzPct val="90000"/>
              <a:buFont typeface="Wingdings" pitchFamily="2" charset="2"/>
              <a:buChar char=""/>
            </a:pPr>
            <a:r>
              <a:rPr lang="en-US" sz="1600" dirty="0">
                <a:solidFill>
                  <a:prstClr val="black"/>
                </a:solidFill>
                <a:cs typeface="Arial" charset="0"/>
              </a:rPr>
              <a:t>Dr. Brendan Duggan</a:t>
            </a:r>
          </a:p>
          <a:p>
            <a:pPr marL="547688" lvl="1" indent="-204788">
              <a:lnSpc>
                <a:spcPts val="1000"/>
              </a:lnSpc>
              <a:spcBef>
                <a:spcPct val="20000"/>
              </a:spcBef>
              <a:buSzPct val="90000"/>
              <a:buFont typeface="Wingdings" pitchFamily="2" charset="2"/>
              <a:buChar char=""/>
            </a:pPr>
            <a:r>
              <a:rPr lang="en-US" sz="1600" dirty="0">
                <a:solidFill>
                  <a:prstClr val="black"/>
                </a:solidFill>
                <a:cs typeface="Arial" charset="0"/>
              </a:rPr>
              <a:t>Dr. Anthony Mrse</a:t>
            </a:r>
          </a:p>
          <a:p>
            <a:pPr marL="547688" lvl="1" indent="-204788">
              <a:lnSpc>
                <a:spcPts val="1000"/>
              </a:lnSpc>
              <a:spcBef>
                <a:spcPct val="20000"/>
              </a:spcBef>
              <a:buSzPct val="90000"/>
              <a:buFont typeface="Wingdings" pitchFamily="2" charset="2"/>
              <a:buChar char=""/>
            </a:pPr>
            <a:r>
              <a:rPr lang="en-US" sz="1600" dirty="0">
                <a:solidFill>
                  <a:prstClr val="black"/>
                </a:solidFill>
                <a:cs typeface="Arial" charset="0"/>
              </a:rPr>
              <a:t>Dr. Eugene Lin</a:t>
            </a:r>
          </a:p>
        </p:txBody>
      </p:sp>
      <p:sp>
        <p:nvSpPr>
          <p:cNvPr id="17" name="Rounded Rectangle 16"/>
          <p:cNvSpPr/>
          <p:nvPr/>
        </p:nvSpPr>
        <p:spPr>
          <a:xfrm>
            <a:off x="381000" y="2286000"/>
            <a:ext cx="2095500" cy="1073783"/>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white"/>
              </a:solidFill>
            </a:endParaRPr>
          </a:p>
        </p:txBody>
      </p:sp>
      <p:sp>
        <p:nvSpPr>
          <p:cNvPr id="20" name="Rectangle 19"/>
          <p:cNvSpPr/>
          <p:nvPr/>
        </p:nvSpPr>
        <p:spPr>
          <a:xfrm>
            <a:off x="25400" y="2590800"/>
            <a:ext cx="2571750" cy="772690"/>
          </a:xfrm>
          <a:prstGeom prst="rect">
            <a:avLst/>
          </a:prstGeom>
        </p:spPr>
        <p:txBody>
          <a:bodyPr>
            <a:spAutoFit/>
          </a:bodyPr>
          <a:lstStyle/>
          <a:p>
            <a:pPr>
              <a:lnSpc>
                <a:spcPts val="1000"/>
              </a:lnSpc>
              <a:spcBef>
                <a:spcPct val="20000"/>
              </a:spcBef>
              <a:buSzPct val="90000"/>
            </a:pPr>
            <a:r>
              <a:rPr lang="en-US" sz="1600" b="1" dirty="0">
                <a:cs typeface="Arial" charset="0"/>
              </a:rPr>
              <a:t>        </a:t>
            </a:r>
            <a:r>
              <a:rPr lang="en-US" sz="1600" b="1" dirty="0" smtClean="0">
                <a:cs typeface="Arial" charset="0"/>
              </a:rPr>
              <a:t>Physics</a:t>
            </a:r>
            <a:r>
              <a:rPr lang="en-US" sz="1600" b="1" dirty="0">
                <a:cs typeface="Arial" charset="0"/>
              </a:rPr>
              <a:t>:</a:t>
            </a:r>
          </a:p>
          <a:p>
            <a:pPr>
              <a:lnSpc>
                <a:spcPts val="1000"/>
              </a:lnSpc>
              <a:spcBef>
                <a:spcPct val="20000"/>
              </a:spcBef>
              <a:buSzPct val="90000"/>
            </a:pPr>
            <a:endParaRPr lang="en-US" sz="1600" b="1" dirty="0">
              <a:cs typeface="Arial" charset="0"/>
            </a:endParaRPr>
          </a:p>
          <a:p>
            <a:pPr marL="547688" lvl="1" indent="-204788">
              <a:lnSpc>
                <a:spcPts val="1000"/>
              </a:lnSpc>
              <a:spcBef>
                <a:spcPct val="20000"/>
              </a:spcBef>
              <a:buSzPct val="90000"/>
              <a:buFont typeface="Wingdings" pitchFamily="2" charset="2"/>
              <a:buChar char=""/>
            </a:pPr>
            <a:r>
              <a:rPr lang="en-US" sz="1600" dirty="0">
                <a:cs typeface="Arial" charset="0"/>
              </a:rPr>
              <a:t>Dr. Preston Landon</a:t>
            </a:r>
          </a:p>
          <a:p>
            <a:pPr marL="547688" lvl="1" indent="-204788">
              <a:lnSpc>
                <a:spcPts val="1000"/>
              </a:lnSpc>
              <a:spcBef>
                <a:spcPct val="20000"/>
              </a:spcBef>
              <a:buSzPct val="90000"/>
              <a:buFont typeface="Wingdings" pitchFamily="2" charset="2"/>
              <a:buChar char=""/>
            </a:pPr>
            <a:r>
              <a:rPr lang="en-US" sz="1600" dirty="0">
                <a:cs typeface="Arial" charset="0"/>
              </a:rPr>
              <a:t>Dr. </a:t>
            </a:r>
            <a:r>
              <a:rPr lang="en-US" sz="1600" dirty="0" err="1">
                <a:cs typeface="Arial" charset="0"/>
              </a:rPr>
              <a:t>Jie</a:t>
            </a:r>
            <a:r>
              <a:rPr lang="en-US" sz="1600" dirty="0">
                <a:cs typeface="Arial" charset="0"/>
              </a:rPr>
              <a:t> Min</a:t>
            </a:r>
          </a:p>
        </p:txBody>
      </p:sp>
      <p:sp>
        <p:nvSpPr>
          <p:cNvPr id="2" name="Date Placeholder 1"/>
          <p:cNvSpPr>
            <a:spLocks noGrp="1"/>
          </p:cNvSpPr>
          <p:nvPr>
            <p:ph type="dt" sz="half" idx="10"/>
          </p:nvPr>
        </p:nvSpPr>
        <p:spPr/>
        <p:txBody>
          <a:bodyPr/>
          <a:lstStyle/>
          <a:p>
            <a:fld id="{4A9F30C4-46E7-2643-8AB5-8036BB65F9FF}" type="datetime1">
              <a:rPr lang="en-US" smtClean="0"/>
              <a:t>1/18/19</a:t>
            </a:fld>
            <a:endParaRPr lang="en-US"/>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pPr/>
              <a:t>53</a:t>
            </a:fld>
            <a:endParaRPr lang="en-US"/>
          </a:p>
        </p:txBody>
      </p:sp>
      <p:grpSp>
        <p:nvGrpSpPr>
          <p:cNvPr id="14" name="Group 13"/>
          <p:cNvGrpSpPr/>
          <p:nvPr/>
        </p:nvGrpSpPr>
        <p:grpSpPr>
          <a:xfrm>
            <a:off x="3124200" y="1295400"/>
            <a:ext cx="5524500" cy="1887415"/>
            <a:chOff x="-259080" y="3920067"/>
            <a:chExt cx="8839200" cy="3345871"/>
          </a:xfrm>
        </p:grpSpPr>
        <p:sp>
          <p:nvSpPr>
            <p:cNvPr id="23"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26" name="Group 25"/>
            <p:cNvGrpSpPr/>
            <p:nvPr/>
          </p:nvGrpSpPr>
          <p:grpSpPr>
            <a:xfrm>
              <a:off x="-259080" y="4114800"/>
              <a:ext cx="3535680" cy="3016060"/>
              <a:chOff x="-182880" y="4114800"/>
              <a:chExt cx="3535680" cy="3016060"/>
            </a:xfrm>
          </p:grpSpPr>
          <p:sp>
            <p:nvSpPr>
              <p:cNvPr id="27" name="Content Placeholder 2"/>
              <p:cNvSpPr txBox="1">
                <a:spLocks/>
              </p:cNvSpPr>
              <p:nvPr/>
            </p:nvSpPr>
            <p:spPr>
              <a:xfrm>
                <a:off x="-182880" y="6216459"/>
                <a:ext cx="3535680" cy="914401"/>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err="1" smtClean="0"/>
                  <a:t>Yash</a:t>
                </a:r>
                <a:r>
                  <a:rPr lang="en-US" sz="2000" dirty="0" smtClean="0"/>
                  <a:t> </a:t>
                </a:r>
                <a:r>
                  <a:rPr lang="en-US" sz="2000" dirty="0" err="1" smtClean="0"/>
                  <a:t>Nannapaneni</a:t>
                </a:r>
                <a:endParaRPr lang="en-US" sz="2000" dirty="0" smtClean="0"/>
              </a:p>
            </p:txBody>
          </p:sp>
          <p:pic>
            <p:nvPicPr>
              <p:cNvPr id="28" name="Picture 27" descr="Yash_Nannapane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114800"/>
                <a:ext cx="1626235" cy="1651000"/>
              </a:xfrm>
              <a:prstGeom prst="rect">
                <a:avLst/>
              </a:prstGeom>
            </p:spPr>
          </p:pic>
        </p:grpSp>
        <p:grpSp>
          <p:nvGrpSpPr>
            <p:cNvPr id="29" name="Group 28"/>
            <p:cNvGrpSpPr/>
            <p:nvPr/>
          </p:nvGrpSpPr>
          <p:grpSpPr>
            <a:xfrm>
              <a:off x="3154680" y="3920067"/>
              <a:ext cx="2743200" cy="3345871"/>
              <a:chOff x="3154680" y="3886200"/>
              <a:chExt cx="2743200" cy="3345871"/>
            </a:xfrm>
          </p:grpSpPr>
          <p:sp>
            <p:nvSpPr>
              <p:cNvPr id="30" name="Content Placeholder 2"/>
              <p:cNvSpPr txBox="1">
                <a:spLocks/>
              </p:cNvSpPr>
              <p:nvPr/>
            </p:nvSpPr>
            <p:spPr>
              <a:xfrm>
                <a:off x="3154680" y="6317672"/>
                <a:ext cx="2743200" cy="914399"/>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t>Nick Roberts </a:t>
                </a:r>
                <a:endParaRPr lang="en-US" sz="2000" dirty="0"/>
              </a:p>
            </p:txBody>
          </p:sp>
          <p:pic>
            <p:nvPicPr>
              <p:cNvPr id="31" name="Picture 30" descr="Nicholas_Rober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3886200"/>
                <a:ext cx="1553457" cy="2180414"/>
              </a:xfrm>
              <a:prstGeom prst="rect">
                <a:avLst/>
              </a:prstGeom>
            </p:spPr>
          </p:pic>
        </p:grpSp>
        <p:sp>
          <p:nvSpPr>
            <p:cNvPr id="32" name="Content Placeholder 2"/>
            <p:cNvSpPr txBox="1">
              <a:spLocks/>
            </p:cNvSpPr>
            <p:nvPr/>
          </p:nvSpPr>
          <p:spPr>
            <a:xfrm>
              <a:off x="5836920" y="6216457"/>
              <a:ext cx="2743200" cy="914401"/>
            </a:xfrm>
            <a:prstGeom prst="rect">
              <a:avLst/>
            </a:prstGeom>
          </p:spPr>
          <p:txBody>
            <a:bodyPr vert="horz" lIns="91440" tIns="45720" rIns="91440" bIns="4572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err="1"/>
                <a:t>Poornav</a:t>
              </a:r>
              <a:r>
                <a:rPr lang="en-US" sz="2000" dirty="0"/>
                <a:t> </a:t>
              </a:r>
              <a:r>
                <a:rPr lang="en-US" sz="2000" dirty="0" err="1"/>
                <a:t>Sargur</a:t>
              </a:r>
              <a:r>
                <a:rPr lang="en-US" sz="2000" dirty="0"/>
                <a:t> </a:t>
              </a:r>
              <a:r>
                <a:rPr lang="en-US" sz="2000" dirty="0" err="1" smtClean="0"/>
                <a:t>Purushothama</a:t>
              </a:r>
              <a:endParaRPr lang="en-US" sz="2000" dirty="0" smtClean="0"/>
            </a:p>
          </p:txBody>
        </p:sp>
        <p:pic>
          <p:nvPicPr>
            <p:cNvPr id="33" name="Picture 32" descr="Poornav Sargur Purushothama.png"/>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30000"/>
                      </a14:imgEffect>
                    </a14:imgLayer>
                  </a14:imgProps>
                </a:ext>
                <a:ext uri="{28A0092B-C50C-407E-A947-70E740481C1C}">
                  <a14:useLocalDpi xmlns:a14="http://schemas.microsoft.com/office/drawing/2010/main" val="0"/>
                </a:ext>
              </a:extLst>
            </a:blip>
            <a:srcRect l="10468" t="4458" r="10257" b="9360"/>
            <a:stretch/>
          </p:blipFill>
          <p:spPr>
            <a:xfrm>
              <a:off x="6629400" y="4050792"/>
              <a:ext cx="1594104" cy="1709928"/>
            </a:xfrm>
            <a:prstGeom prst="rect">
              <a:avLst/>
            </a:prstGeom>
          </p:spPr>
        </p:pic>
      </p:grpSp>
      <p:grpSp>
        <p:nvGrpSpPr>
          <p:cNvPr id="35" name="Group 34"/>
          <p:cNvGrpSpPr/>
          <p:nvPr/>
        </p:nvGrpSpPr>
        <p:grpSpPr>
          <a:xfrm>
            <a:off x="0" y="3581400"/>
            <a:ext cx="2743200" cy="3048000"/>
            <a:chOff x="533400" y="1219200"/>
            <a:chExt cx="2743200" cy="3048000"/>
          </a:xfrm>
        </p:grpSpPr>
        <p:sp>
          <p:nvSpPr>
            <p:cNvPr id="36" name="Content Placeholder 2"/>
            <p:cNvSpPr txBox="1">
              <a:spLocks/>
            </p:cNvSpPr>
            <p:nvPr/>
          </p:nvSpPr>
          <p:spPr>
            <a:xfrm>
              <a:off x="533400" y="3048000"/>
              <a:ext cx="2743200" cy="1219200"/>
            </a:xfrm>
            <a:prstGeom prst="rect">
              <a:avLst/>
            </a:prstGeom>
          </p:spPr>
          <p:txBody>
            <a:bodyPr vert="horz" lIns="91440" tIns="45720" rIns="91440" bIns="45720" rtlCol="0" anchor="ctr" anchorCtr="1">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err="1"/>
                <a:t>Yerlan</a:t>
              </a:r>
              <a:r>
                <a:rPr lang="en-US" sz="2400" dirty="0"/>
                <a:t> </a:t>
              </a:r>
              <a:r>
                <a:rPr lang="en-US" sz="2400" dirty="0" err="1" smtClean="0"/>
                <a:t>Idelbayev</a:t>
              </a:r>
              <a:endParaRPr lang="en-US" sz="2400" dirty="0" smtClean="0"/>
            </a:p>
            <a:p>
              <a:pPr marL="0" indent="0" algn="ctr">
                <a:buNone/>
              </a:pPr>
              <a:r>
                <a:rPr lang="en-US" sz="1800" dirty="0" smtClean="0"/>
                <a:t>UC Merced</a:t>
              </a:r>
              <a:endParaRPr lang="en-US" sz="1800" dirty="0"/>
            </a:p>
          </p:txBody>
        </p:sp>
        <p:pic>
          <p:nvPicPr>
            <p:cNvPr id="37" name="Picture 36" descr="Yerlan Idelbayev.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219200"/>
              <a:ext cx="2133600" cy="2133600"/>
            </a:xfrm>
            <a:prstGeom prst="rect">
              <a:avLst/>
            </a:prstGeom>
          </p:spPr>
        </p:pic>
      </p:grpSp>
      <p:grpSp>
        <p:nvGrpSpPr>
          <p:cNvPr id="34" name="Group 33"/>
          <p:cNvGrpSpPr/>
          <p:nvPr/>
        </p:nvGrpSpPr>
        <p:grpSpPr>
          <a:xfrm>
            <a:off x="2819400" y="3733800"/>
            <a:ext cx="2590800" cy="2819400"/>
            <a:chOff x="6172200" y="762000"/>
            <a:chExt cx="2743200" cy="3200400"/>
          </a:xfrm>
        </p:grpSpPr>
        <p:pic>
          <p:nvPicPr>
            <p:cNvPr id="38" name="Picture 37" descr="Gerwick-award-160218.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3200" y="762000"/>
              <a:ext cx="2057400" cy="2057400"/>
            </a:xfrm>
            <a:prstGeom prst="rect">
              <a:avLst/>
            </a:prstGeom>
          </p:spPr>
        </p:pic>
        <p:sp>
          <p:nvSpPr>
            <p:cNvPr id="39" name="Content Placeholder 2"/>
            <p:cNvSpPr txBox="1">
              <a:spLocks/>
            </p:cNvSpPr>
            <p:nvPr/>
          </p:nvSpPr>
          <p:spPr>
            <a:xfrm>
              <a:off x="6172200" y="2743200"/>
              <a:ext cx="2743200" cy="1219200"/>
            </a:xfrm>
            <a:prstGeom prst="rect">
              <a:avLst/>
            </a:prstGeom>
          </p:spPr>
          <p:txBody>
            <a:bodyPr vert="horz" lIns="91440" tIns="45720" rIns="91440" bIns="45720" rtlCol="0" anchor="ctr" anchorCtr="1">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t>Bill </a:t>
              </a:r>
              <a:r>
                <a:rPr lang="en-US" sz="2400" dirty="0" err="1" smtClean="0"/>
                <a:t>Gerwick</a:t>
              </a:r>
              <a:endParaRPr lang="en-US" sz="2400" dirty="0" smtClean="0"/>
            </a:p>
            <a:p>
              <a:pPr marL="0" indent="0" algn="ctr">
                <a:buFont typeface="Arial" pitchFamily="34" charset="0"/>
                <a:buNone/>
              </a:pPr>
              <a:r>
                <a:rPr lang="en-US" sz="1800" dirty="0" smtClean="0"/>
                <a:t>Scripps </a:t>
              </a:r>
              <a:r>
                <a:rPr lang="en-US" sz="1800" dirty="0" err="1" smtClean="0"/>
                <a:t>Instution</a:t>
              </a:r>
              <a:r>
                <a:rPr lang="en-US" sz="1800" dirty="0" smtClean="0"/>
                <a:t> </a:t>
              </a:r>
            </a:p>
            <a:p>
              <a:pPr marL="0" indent="0" algn="ctr">
                <a:buFont typeface="Arial" pitchFamily="34" charset="0"/>
                <a:buNone/>
              </a:pPr>
              <a:r>
                <a:rPr lang="en-US" sz="1800" dirty="0" smtClean="0"/>
                <a:t>of Oceanography</a:t>
              </a:r>
              <a:endParaRPr lang="en-US" sz="1800" dirty="0"/>
            </a:p>
          </p:txBody>
        </p:sp>
      </p:grpSp>
      <p:grpSp>
        <p:nvGrpSpPr>
          <p:cNvPr id="40" name="Group 39"/>
          <p:cNvGrpSpPr/>
          <p:nvPr/>
        </p:nvGrpSpPr>
        <p:grpSpPr>
          <a:xfrm>
            <a:off x="5867400" y="3733800"/>
            <a:ext cx="2514600" cy="2819400"/>
            <a:chOff x="3429000" y="990600"/>
            <a:chExt cx="2743200" cy="3200400"/>
          </a:xfrm>
        </p:grpSpPr>
        <p:sp>
          <p:nvSpPr>
            <p:cNvPr id="41" name="Content Placeholder 2"/>
            <p:cNvSpPr txBox="1">
              <a:spLocks/>
            </p:cNvSpPr>
            <p:nvPr/>
          </p:nvSpPr>
          <p:spPr>
            <a:xfrm>
              <a:off x="3429000" y="2971800"/>
              <a:ext cx="2743200" cy="1219200"/>
            </a:xfrm>
            <a:prstGeom prst="rect">
              <a:avLst/>
            </a:prstGeom>
          </p:spPr>
          <p:txBody>
            <a:bodyPr vert="horz" lIns="91440" tIns="45720" rIns="91440" bIns="45720" rtlCol="0" anchor="ctr" anchorCtr="1">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dirty="0" smtClean="0"/>
                <a:t>Chen Zhang</a:t>
              </a:r>
            </a:p>
            <a:p>
              <a:pPr marL="0" indent="0" algn="ctr">
                <a:buFont typeface="Arial" pitchFamily="34" charset="0"/>
                <a:buNone/>
              </a:pPr>
              <a:r>
                <a:rPr lang="en-US" sz="1800" dirty="0" smtClean="0"/>
                <a:t>Scripps </a:t>
              </a:r>
              <a:r>
                <a:rPr lang="en-US" sz="1800" dirty="0" err="1" smtClean="0"/>
                <a:t>Instution</a:t>
              </a:r>
              <a:r>
                <a:rPr lang="en-US" sz="1800" dirty="0" smtClean="0"/>
                <a:t> </a:t>
              </a:r>
            </a:p>
            <a:p>
              <a:pPr marL="0" indent="0" algn="ctr">
                <a:buFont typeface="Arial" pitchFamily="34" charset="0"/>
                <a:buNone/>
              </a:pPr>
              <a:r>
                <a:rPr lang="en-US" sz="1800" dirty="0" smtClean="0"/>
                <a:t>of Oceanography</a:t>
              </a:r>
              <a:endParaRPr lang="en-US" sz="1800" dirty="0"/>
            </a:p>
          </p:txBody>
        </p:sp>
        <p:pic>
          <p:nvPicPr>
            <p:cNvPr id="42" name="Picture 41" descr="Chen_Zhan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5200" y="990600"/>
              <a:ext cx="2282456" cy="2133600"/>
            </a:xfrm>
            <a:prstGeom prst="rect">
              <a:avLst/>
            </a:prstGeom>
          </p:spPr>
        </p:pic>
      </p:grpSp>
    </p:spTree>
    <p:extLst>
      <p:ext uri="{BB962C8B-B14F-4D97-AF65-F5344CB8AC3E}">
        <p14:creationId xmlns:p14="http://schemas.microsoft.com/office/powerpoint/2010/main" val="102079793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p:cNvSpPr txBox="1">
            <a:spLocks noChangeArrowheads="1"/>
          </p:cNvSpPr>
          <p:nvPr/>
        </p:nvSpPr>
        <p:spPr bwMode="auto">
          <a:xfrm>
            <a:off x="1144588" y="216008"/>
            <a:ext cx="700881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96" charset="-128"/>
              </a:defRPr>
            </a:lvl1pPr>
            <a:lvl2pPr marL="742950" indent="-285750">
              <a:defRPr sz="2400">
                <a:solidFill>
                  <a:schemeClr val="tx1"/>
                </a:solidFill>
                <a:latin typeface="Arial" charset="0"/>
                <a:ea typeface="ＭＳ Ｐゴシック" pitchFamily="-96" charset="-128"/>
              </a:defRPr>
            </a:lvl2pPr>
            <a:lvl3pPr marL="1143000" indent="-228600">
              <a:defRPr sz="2400">
                <a:solidFill>
                  <a:schemeClr val="tx1"/>
                </a:solidFill>
                <a:latin typeface="Arial" charset="0"/>
                <a:ea typeface="ＭＳ Ｐゴシック" pitchFamily="-96" charset="-128"/>
              </a:defRPr>
            </a:lvl3pPr>
            <a:lvl4pPr marL="1600200" indent="-228600">
              <a:defRPr sz="2400">
                <a:solidFill>
                  <a:schemeClr val="tx1"/>
                </a:solidFill>
                <a:latin typeface="Arial" charset="0"/>
                <a:ea typeface="ＭＳ Ｐゴシック" pitchFamily="-96" charset="-128"/>
              </a:defRPr>
            </a:lvl4pPr>
            <a:lvl5pPr marL="2057400" indent="-228600">
              <a:defRPr sz="2400">
                <a:solidFill>
                  <a:schemeClr val="tx1"/>
                </a:solidFill>
                <a:latin typeface="Arial" charset="0"/>
                <a:ea typeface="ＭＳ Ｐゴシック" pitchFamily="-96"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96"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96"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96"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96" charset="-128"/>
              </a:defRPr>
            </a:lvl9pPr>
          </a:lstStyle>
          <a:p>
            <a:pPr algn="ctr"/>
            <a:r>
              <a:rPr lang="en-US" sz="4000" dirty="0" smtClean="0">
                <a:solidFill>
                  <a:prstClr val="black"/>
                </a:solidFill>
                <a:cs typeface="Arial" charset="0"/>
              </a:rPr>
              <a:t>Acknowledgements:</a:t>
            </a:r>
            <a:endParaRPr lang="en-US" sz="4000" dirty="0">
              <a:solidFill>
                <a:prstClr val="black"/>
              </a:solidFill>
              <a:cs typeface="Arial" charset="0"/>
            </a:endParaRPr>
          </a:p>
          <a:p>
            <a:pPr algn="ctr"/>
            <a:r>
              <a:rPr lang="en-US" sz="4000" dirty="0" smtClean="0">
                <a:solidFill>
                  <a:prstClr val="black"/>
                </a:solidFill>
                <a:cs typeface="Arial" charset="0"/>
              </a:rPr>
              <a:t>Funders</a:t>
            </a:r>
            <a:endParaRPr lang="en-US" sz="4000" dirty="0">
              <a:solidFill>
                <a:prstClr val="black"/>
              </a:solidFill>
              <a:cs typeface="Arial" charset="0"/>
            </a:endParaRPr>
          </a:p>
        </p:txBody>
      </p:sp>
      <p:grpSp>
        <p:nvGrpSpPr>
          <p:cNvPr id="9" name="Group 8"/>
          <p:cNvGrpSpPr/>
          <p:nvPr/>
        </p:nvGrpSpPr>
        <p:grpSpPr>
          <a:xfrm>
            <a:off x="685800" y="2057400"/>
            <a:ext cx="4020214" cy="990600"/>
            <a:chOff x="381000" y="2514600"/>
            <a:chExt cx="4020214" cy="990600"/>
          </a:xfrm>
        </p:grpSpPr>
        <p:pic>
          <p:nvPicPr>
            <p:cNvPr id="10243" name="Picture 3" descr="C:\Users\Chen Zhang\Desktop\desktop 09112016\Lab\yerlan_results\SMASH conference 2016\poster\logos\UCSanDiego-NanoEngineering-Blue_Gol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819400"/>
              <a:ext cx="1734214" cy="554949"/>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Users\Chen Zhang\Desktop\fisp-logo-final-01-color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514600"/>
              <a:ext cx="2216257" cy="9906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Date Placeholder 1"/>
          <p:cNvSpPr>
            <a:spLocks noGrp="1"/>
          </p:cNvSpPr>
          <p:nvPr>
            <p:ph type="dt" sz="half" idx="10"/>
          </p:nvPr>
        </p:nvSpPr>
        <p:spPr/>
        <p:txBody>
          <a:bodyPr/>
          <a:lstStyle/>
          <a:p>
            <a:fld id="{4A9F30C4-46E7-2643-8AB5-8036BB65F9FF}" type="datetime1">
              <a:rPr lang="en-US" smtClean="0"/>
              <a:t>1/18/19</a:t>
            </a:fld>
            <a:endParaRPr lang="en-US" dirty="0"/>
          </a:p>
        </p:txBody>
      </p:sp>
      <p:sp>
        <p:nvSpPr>
          <p:cNvPr id="6" name="Footer Placeholder 5"/>
          <p:cNvSpPr>
            <a:spLocks noGrp="1"/>
          </p:cNvSpPr>
          <p:nvPr>
            <p:ph type="ftr" sz="quarter" idx="11"/>
          </p:nvPr>
        </p:nvSpPr>
        <p:spPr/>
        <p:txBody>
          <a:bodyPr/>
          <a:lstStyle/>
          <a:p>
            <a:r>
              <a:rPr lang="en-US" smtClean="0"/>
              <a:t>Southern China University of Technology</a:t>
            </a:r>
            <a:endParaRPr lang="en-US"/>
          </a:p>
        </p:txBody>
      </p:sp>
      <p:pic>
        <p:nvPicPr>
          <p:cNvPr id="7" name="Picture 6"/>
          <p:cNvPicPr>
            <a:picLocks noChangeAspect="1"/>
          </p:cNvPicPr>
          <p:nvPr/>
        </p:nvPicPr>
        <p:blipFill rotWithShape="1">
          <a:blip r:embed="rId5"/>
          <a:srcRect t="3444" b="97"/>
          <a:stretch/>
        </p:blipFill>
        <p:spPr>
          <a:xfrm>
            <a:off x="5867400" y="1447800"/>
            <a:ext cx="2238148" cy="2118360"/>
          </a:xfrm>
          <a:prstGeom prst="rect">
            <a:avLst/>
          </a:prstGeom>
        </p:spPr>
      </p:pic>
      <p:pic>
        <p:nvPicPr>
          <p:cNvPr id="8" name="Picture 7" descr="NSF_Log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9800" y="3962400"/>
            <a:ext cx="2111186" cy="2111186"/>
          </a:xfrm>
          <a:prstGeom prst="rect">
            <a:avLst/>
          </a:prstGeom>
        </p:spPr>
      </p:pic>
      <p:pic>
        <p:nvPicPr>
          <p:cNvPr id="15" name="Picture 14"/>
          <p:cNvPicPr>
            <a:picLocks noChangeAspect="1"/>
          </p:cNvPicPr>
          <p:nvPr/>
        </p:nvPicPr>
        <p:blipFill rotWithShape="1">
          <a:blip r:embed="rId7"/>
          <a:srcRect l="2501" r="2501"/>
          <a:stretch/>
        </p:blipFill>
        <p:spPr>
          <a:xfrm>
            <a:off x="762000" y="3733800"/>
            <a:ext cx="3474720" cy="1776318"/>
          </a:xfrm>
          <a:prstGeom prst="rect">
            <a:avLst/>
          </a:prstGeom>
        </p:spPr>
      </p:pic>
    </p:spTree>
    <p:extLst>
      <p:ext uri="{BB962C8B-B14F-4D97-AF65-F5344CB8AC3E}">
        <p14:creationId xmlns:p14="http://schemas.microsoft.com/office/powerpoint/2010/main" val="35640195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186082644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5562600" cy="1143000"/>
          </a:xfrm>
        </p:spPr>
        <p:txBody>
          <a:bodyPr>
            <a:normAutofit/>
          </a:bodyPr>
          <a:lstStyle/>
          <a:p>
            <a:r>
              <a:rPr lang="en-US" sz="3600" dirty="0" smtClean="0"/>
              <a:t>Natural Products Research</a:t>
            </a:r>
            <a:endParaRPr lang="en-US" sz="3600" dirty="0"/>
          </a:p>
        </p:txBody>
      </p:sp>
      <p:sp>
        <p:nvSpPr>
          <p:cNvPr id="8" name="Content Placeholder 7"/>
          <p:cNvSpPr>
            <a:spLocks noGrp="1"/>
          </p:cNvSpPr>
          <p:nvPr>
            <p:ph idx="1"/>
          </p:nvPr>
        </p:nvSpPr>
        <p:spPr>
          <a:xfrm>
            <a:off x="457200" y="1219200"/>
            <a:ext cx="8077200" cy="914400"/>
          </a:xfrm>
        </p:spPr>
        <p:txBody>
          <a:bodyPr>
            <a:noAutofit/>
          </a:bodyPr>
          <a:lstStyle/>
          <a:p>
            <a:pPr>
              <a:spcBef>
                <a:spcPts val="600"/>
              </a:spcBef>
            </a:pPr>
            <a:r>
              <a:rPr lang="en-US" sz="2400" dirty="0" smtClean="0"/>
              <a:t>50% the approved drugs during the last 30 years are derived from natural products (Newman and </a:t>
            </a:r>
            <a:r>
              <a:rPr lang="en-US" sz="2400" dirty="0" err="1" smtClean="0"/>
              <a:t>Cragg</a:t>
            </a:r>
            <a:r>
              <a:rPr lang="en-US" sz="2400" dirty="0" smtClean="0"/>
              <a:t> 2012)</a:t>
            </a:r>
            <a:endParaRPr lang="en-US" sz="2400" dirty="0"/>
          </a:p>
          <a:p>
            <a:pPr marL="0" indent="0">
              <a:spcBef>
                <a:spcPts val="600"/>
              </a:spcBef>
              <a:buNone/>
            </a:pPr>
            <a:endParaRPr lang="en-US" sz="2600" dirty="0" smtClean="0"/>
          </a:p>
        </p:txBody>
      </p:sp>
      <p:sp>
        <p:nvSpPr>
          <p:cNvPr id="4" name="Content Placeholder 7"/>
          <p:cNvSpPr txBox="1">
            <a:spLocks/>
          </p:cNvSpPr>
          <p:nvPr/>
        </p:nvSpPr>
        <p:spPr>
          <a:xfrm>
            <a:off x="457200" y="2057400"/>
            <a:ext cx="5334000"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a:ea typeface="+mn-ea"/>
                <a:cs typeface="Times New Roman"/>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a:ea typeface="+mn-ea"/>
                <a:cs typeface="Times New Roman"/>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Times New Roman"/>
                <a:ea typeface="+mn-ea"/>
                <a:cs typeface="Times New Roman"/>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2400" dirty="0" smtClean="0"/>
              <a:t>Penicillin (1928)</a:t>
            </a:r>
          </a:p>
          <a:p>
            <a:pPr>
              <a:spcBef>
                <a:spcPts val="600"/>
              </a:spcBef>
            </a:pPr>
            <a:endParaRPr lang="en-US" sz="2400" dirty="0" smtClean="0"/>
          </a:p>
          <a:p>
            <a:pPr>
              <a:spcBef>
                <a:spcPts val="600"/>
              </a:spcBef>
            </a:pPr>
            <a:r>
              <a:rPr lang="en-US" sz="2400" dirty="0" err="1" smtClean="0"/>
              <a:t>Taxol</a:t>
            </a:r>
            <a:r>
              <a:rPr lang="en-US" sz="2400" dirty="0" smtClean="0"/>
              <a:t> (1971) an anti-cancer agent derived from Yew tree bark</a:t>
            </a:r>
          </a:p>
          <a:p>
            <a:pPr>
              <a:spcBef>
                <a:spcPts val="600"/>
              </a:spcBef>
            </a:pPr>
            <a:endParaRPr lang="en-US" sz="2400" dirty="0" smtClean="0"/>
          </a:p>
          <a:p>
            <a:pPr>
              <a:spcBef>
                <a:spcPts val="600"/>
              </a:spcBef>
            </a:pPr>
            <a:r>
              <a:rPr lang="en-US" sz="2400" dirty="0" err="1" smtClean="0"/>
              <a:t>Dolastatin</a:t>
            </a:r>
            <a:r>
              <a:rPr lang="en-US" sz="2400" dirty="0" smtClean="0"/>
              <a:t> 10 (2001) another anti-cancer agent derived from from a sea hare that feeds on tropical cyanobacteria in the Indian Ocean, and later traced back to the </a:t>
            </a:r>
            <a:r>
              <a:rPr lang="en-US" sz="2400" dirty="0" err="1" smtClean="0"/>
              <a:t>cyanobacterium</a:t>
            </a:r>
            <a:r>
              <a:rPr lang="en-US" sz="2400" dirty="0" smtClean="0"/>
              <a:t> itself. </a:t>
            </a:r>
          </a:p>
          <a:p>
            <a:pPr>
              <a:spcBef>
                <a:spcPts val="600"/>
              </a:spcBef>
            </a:pPr>
            <a:endParaRPr lang="en-US" sz="2600" dirty="0" smtClean="0"/>
          </a:p>
        </p:txBody>
      </p:sp>
      <p:pic>
        <p:nvPicPr>
          <p:cNvPr id="3" name="Picture 2"/>
          <p:cNvPicPr>
            <a:picLocks noChangeAspect="1"/>
          </p:cNvPicPr>
          <p:nvPr/>
        </p:nvPicPr>
        <p:blipFill>
          <a:blip r:embed="rId2"/>
          <a:stretch>
            <a:fillRect/>
          </a:stretch>
        </p:blipFill>
        <p:spPr>
          <a:xfrm>
            <a:off x="3581400" y="2057400"/>
            <a:ext cx="1464235" cy="914400"/>
          </a:xfrm>
          <a:prstGeom prst="rect">
            <a:avLst/>
          </a:prstGeom>
        </p:spPr>
      </p:pic>
      <p:pic>
        <p:nvPicPr>
          <p:cNvPr id="5" name="Picture 4"/>
          <p:cNvPicPr>
            <a:picLocks noChangeAspect="1"/>
          </p:cNvPicPr>
          <p:nvPr/>
        </p:nvPicPr>
        <p:blipFill rotWithShape="1">
          <a:blip r:embed="rId3"/>
          <a:srcRect l="5999" r="-199"/>
          <a:stretch/>
        </p:blipFill>
        <p:spPr>
          <a:xfrm>
            <a:off x="5577840" y="2971800"/>
            <a:ext cx="1435608" cy="1016000"/>
          </a:xfrm>
          <a:prstGeom prst="rect">
            <a:avLst/>
          </a:prstGeom>
        </p:spPr>
      </p:pic>
      <p:pic>
        <p:nvPicPr>
          <p:cNvPr id="6" name="Picture 5"/>
          <p:cNvPicPr>
            <a:picLocks noChangeAspect="1"/>
          </p:cNvPicPr>
          <p:nvPr/>
        </p:nvPicPr>
        <p:blipFill>
          <a:blip r:embed="rId4"/>
          <a:stretch>
            <a:fillRect/>
          </a:stretch>
        </p:blipFill>
        <p:spPr>
          <a:xfrm>
            <a:off x="5715000" y="4267200"/>
            <a:ext cx="3175000" cy="1054852"/>
          </a:xfrm>
          <a:prstGeom prst="rect">
            <a:avLst/>
          </a:prstGeom>
        </p:spPr>
      </p:pic>
    </p:spTree>
    <p:extLst>
      <p:ext uri="{BB962C8B-B14F-4D97-AF65-F5344CB8AC3E}">
        <p14:creationId xmlns:p14="http://schemas.microsoft.com/office/powerpoint/2010/main" val="8591001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smtClean="0"/>
              <a:t>Natural Products Research is ongoing</a:t>
            </a:r>
            <a:br>
              <a:rPr lang="en-US" dirty="0" smtClean="0"/>
            </a:br>
            <a:r>
              <a:rPr lang="en-US" sz="3100" dirty="0" smtClean="0"/>
              <a:t>-and a lot of it is about structure discovery</a:t>
            </a:r>
            <a:endParaRPr lang="en-US" sz="3100" dirty="0"/>
          </a:p>
        </p:txBody>
      </p:sp>
      <p:sp>
        <p:nvSpPr>
          <p:cNvPr id="4" name="Date Placeholder 3"/>
          <p:cNvSpPr>
            <a:spLocks noGrp="1"/>
          </p:cNvSpPr>
          <p:nvPr>
            <p:ph type="dt" sz="half" idx="10"/>
          </p:nvPr>
        </p:nvSpPr>
        <p:spPr/>
        <p:txBody>
          <a:bodyPr/>
          <a:lstStyle/>
          <a:p>
            <a:fld id="{20888BE2-B01B-4040-AC59-C33E4C7360CB}"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pic>
        <p:nvPicPr>
          <p:cNvPr id="9" name="Picture 8"/>
          <p:cNvPicPr>
            <a:picLocks noChangeAspect="1"/>
          </p:cNvPicPr>
          <p:nvPr/>
        </p:nvPicPr>
        <p:blipFill>
          <a:blip r:embed="rId3"/>
          <a:stretch>
            <a:fillRect/>
          </a:stretch>
        </p:blipFill>
        <p:spPr>
          <a:xfrm>
            <a:off x="533400" y="1295400"/>
            <a:ext cx="4876800" cy="2856774"/>
          </a:xfrm>
          <a:prstGeom prst="rect">
            <a:avLst/>
          </a:prstGeom>
        </p:spPr>
      </p:pic>
      <p:pic>
        <p:nvPicPr>
          <p:cNvPr id="13" name="Picture 12"/>
          <p:cNvPicPr>
            <a:picLocks noChangeAspect="1"/>
          </p:cNvPicPr>
          <p:nvPr/>
        </p:nvPicPr>
        <p:blipFill>
          <a:blip r:embed="rId4"/>
          <a:stretch>
            <a:fillRect/>
          </a:stretch>
        </p:blipFill>
        <p:spPr>
          <a:xfrm>
            <a:off x="1676400" y="2057400"/>
            <a:ext cx="3962400" cy="2342037"/>
          </a:xfrm>
          <a:prstGeom prst="rect">
            <a:avLst/>
          </a:prstGeom>
        </p:spPr>
      </p:pic>
      <p:pic>
        <p:nvPicPr>
          <p:cNvPr id="14" name="Picture 13"/>
          <p:cNvPicPr>
            <a:picLocks noChangeAspect="1"/>
          </p:cNvPicPr>
          <p:nvPr/>
        </p:nvPicPr>
        <p:blipFill>
          <a:blip r:embed="rId5"/>
          <a:stretch>
            <a:fillRect/>
          </a:stretch>
        </p:blipFill>
        <p:spPr>
          <a:xfrm>
            <a:off x="2667000" y="2590800"/>
            <a:ext cx="4267200" cy="2566560"/>
          </a:xfrm>
          <a:prstGeom prst="rect">
            <a:avLst/>
          </a:prstGeom>
        </p:spPr>
      </p:pic>
      <p:pic>
        <p:nvPicPr>
          <p:cNvPr id="15" name="Picture 14"/>
          <p:cNvPicPr>
            <a:picLocks noChangeAspect="1"/>
          </p:cNvPicPr>
          <p:nvPr/>
        </p:nvPicPr>
        <p:blipFill>
          <a:blip r:embed="rId6"/>
          <a:stretch>
            <a:fillRect/>
          </a:stretch>
        </p:blipFill>
        <p:spPr>
          <a:xfrm>
            <a:off x="4343400" y="3429000"/>
            <a:ext cx="4147549" cy="2739383"/>
          </a:xfrm>
          <a:prstGeom prst="rect">
            <a:avLst/>
          </a:prstGeom>
        </p:spPr>
      </p:pic>
    </p:spTree>
    <p:extLst>
      <p:ext uri="{BB962C8B-B14F-4D97-AF65-F5344CB8AC3E}">
        <p14:creationId xmlns:p14="http://schemas.microsoft.com/office/powerpoint/2010/main" val="1747097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067800" cy="792162"/>
          </a:xfrm>
        </p:spPr>
        <p:txBody>
          <a:bodyPr>
            <a:noAutofit/>
          </a:bodyPr>
          <a:lstStyle/>
          <a:p>
            <a:r>
              <a:rPr lang="en-US" sz="3200" dirty="0"/>
              <a:t>Current Natural Products Discovery is a Slow Process</a:t>
            </a:r>
          </a:p>
        </p:txBody>
      </p:sp>
      <p:cxnSp>
        <p:nvCxnSpPr>
          <p:cNvPr id="4" name="Straight Connector 3"/>
          <p:cNvCxnSpPr/>
          <p:nvPr/>
        </p:nvCxnSpPr>
        <p:spPr>
          <a:xfrm>
            <a:off x="0" y="1066800"/>
            <a:ext cx="914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p:cNvGraphicFramePr/>
          <p:nvPr>
            <p:extLst/>
          </p:nvPr>
        </p:nvGraphicFramePr>
        <p:xfrm>
          <a:off x="104775" y="1066800"/>
          <a:ext cx="44958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nvPr>
        </p:nvGraphicFramePr>
        <p:xfrm>
          <a:off x="1524000" y="2667000"/>
          <a:ext cx="4724400" cy="2438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p:cNvGraphicFramePr/>
          <p:nvPr>
            <p:extLst/>
          </p:nvPr>
        </p:nvGraphicFramePr>
        <p:xfrm>
          <a:off x="3048000" y="4648200"/>
          <a:ext cx="5410200" cy="2286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5" name="Rounded Rectangle 14"/>
          <p:cNvSpPr/>
          <p:nvPr/>
        </p:nvSpPr>
        <p:spPr>
          <a:xfrm>
            <a:off x="4724400" y="3276600"/>
            <a:ext cx="1579318" cy="1219200"/>
          </a:xfrm>
          <a:prstGeom prst="roundRect">
            <a:avLst/>
          </a:prstGeom>
          <a:noFill/>
          <a:ln w="57150" cmpd="sng">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txBox="1">
            <a:spLocks/>
          </p:cNvSpPr>
          <p:nvPr/>
        </p:nvSpPr>
        <p:spPr>
          <a:xfrm>
            <a:off x="6229350" y="1828800"/>
            <a:ext cx="245745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400" dirty="0">
                <a:solidFill>
                  <a:srgbClr val="FF0000"/>
                </a:solidFill>
              </a:rPr>
              <a:t>The Bottlenecks</a:t>
            </a:r>
          </a:p>
        </p:txBody>
      </p:sp>
      <p:sp>
        <p:nvSpPr>
          <p:cNvPr id="18" name="Rounded Rectangle 17"/>
          <p:cNvSpPr/>
          <p:nvPr/>
        </p:nvSpPr>
        <p:spPr>
          <a:xfrm>
            <a:off x="2971800" y="5029200"/>
            <a:ext cx="1905000" cy="1524000"/>
          </a:xfrm>
          <a:prstGeom prst="roundRect">
            <a:avLst/>
          </a:prstGeom>
          <a:noFill/>
          <a:ln w="57150" cmpd="sng">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ounded Rectangle 18"/>
          <p:cNvSpPr/>
          <p:nvPr/>
        </p:nvSpPr>
        <p:spPr>
          <a:xfrm>
            <a:off x="6172200" y="1676400"/>
            <a:ext cx="2438400" cy="1219200"/>
          </a:xfrm>
          <a:prstGeom prst="roundRect">
            <a:avLst/>
          </a:prstGeom>
          <a:noFill/>
          <a:ln w="57150" cmpd="sng">
            <a:solidFill>
              <a:srgbClr val="FF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Date Placeholder 2"/>
          <p:cNvSpPr>
            <a:spLocks noGrp="1"/>
          </p:cNvSpPr>
          <p:nvPr>
            <p:ph type="dt" sz="half" idx="10"/>
          </p:nvPr>
        </p:nvSpPr>
        <p:spPr/>
        <p:txBody>
          <a:bodyPr/>
          <a:lstStyle/>
          <a:p>
            <a:fld id="{A79566ED-9597-904C-87D8-291E29B79993}" type="datetime1">
              <a:rPr lang="en-US" smtClean="0"/>
              <a:t>1/18/19</a:t>
            </a:fld>
            <a:endParaRPr lang="en-US"/>
          </a:p>
        </p:txBody>
      </p:sp>
      <p:sp>
        <p:nvSpPr>
          <p:cNvPr id="5" name="Footer Placeholder 4"/>
          <p:cNvSpPr>
            <a:spLocks noGrp="1"/>
          </p:cNvSpPr>
          <p:nvPr>
            <p:ph type="ftr" sz="quarter" idx="11"/>
          </p:nvPr>
        </p:nvSpPr>
        <p:spPr/>
        <p:txBody>
          <a:bodyPr/>
          <a:lstStyle/>
          <a:p>
            <a:r>
              <a:rPr lang="en-US" smtClean="0"/>
              <a:t>Southern China University of Technology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
        <p:nvSpPr>
          <p:cNvPr id="8" name="TextBox 7"/>
          <p:cNvSpPr txBox="1"/>
          <p:nvPr/>
        </p:nvSpPr>
        <p:spPr>
          <a:xfrm>
            <a:off x="6477000" y="3276600"/>
            <a:ext cx="2484552" cy="1200329"/>
          </a:xfrm>
          <a:prstGeom prst="rect">
            <a:avLst/>
          </a:prstGeom>
          <a:noFill/>
        </p:spPr>
        <p:txBody>
          <a:bodyPr wrap="square" rtlCol="0">
            <a:spAutoFit/>
          </a:bodyPr>
          <a:lstStyle/>
          <a:p>
            <a:pPr algn="ctr"/>
            <a:r>
              <a:rPr lang="en-US" dirty="0" smtClean="0"/>
              <a:t>Our goal:</a:t>
            </a:r>
          </a:p>
          <a:p>
            <a:pPr algn="ctr"/>
            <a:r>
              <a:rPr lang="en-US" dirty="0" smtClean="0"/>
              <a:t>Speed up </a:t>
            </a:r>
          </a:p>
          <a:p>
            <a:pPr algn="ctr"/>
            <a:r>
              <a:rPr lang="en-US" dirty="0" smtClean="0"/>
              <a:t>structure determination after 2D NMR</a:t>
            </a:r>
            <a:endParaRPr lang="en-US" dirty="0"/>
          </a:p>
        </p:txBody>
      </p:sp>
    </p:spTree>
    <p:extLst>
      <p:ext uri="{BB962C8B-B14F-4D97-AF65-F5344CB8AC3E}">
        <p14:creationId xmlns:p14="http://schemas.microsoft.com/office/powerpoint/2010/main" val="3455357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animBg="1"/>
      <p:bldP spid="19"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5562600" cy="1143000"/>
          </a:xfrm>
        </p:spPr>
        <p:txBody>
          <a:bodyPr>
            <a:normAutofit/>
          </a:bodyPr>
          <a:lstStyle/>
          <a:p>
            <a:r>
              <a:rPr lang="en-US" sz="3600" dirty="0" smtClean="0"/>
              <a:t>Natural Products Research</a:t>
            </a:r>
            <a:endParaRPr lang="en-US" sz="3600" dirty="0"/>
          </a:p>
        </p:txBody>
      </p:sp>
      <p:sp>
        <p:nvSpPr>
          <p:cNvPr id="8" name="Content Placeholder 7"/>
          <p:cNvSpPr>
            <a:spLocks noGrp="1"/>
          </p:cNvSpPr>
          <p:nvPr>
            <p:ph idx="1"/>
          </p:nvPr>
        </p:nvSpPr>
        <p:spPr>
          <a:xfrm>
            <a:off x="457200" y="1371600"/>
            <a:ext cx="8229600" cy="4525963"/>
          </a:xfrm>
        </p:spPr>
        <p:txBody>
          <a:bodyPr>
            <a:noAutofit/>
          </a:bodyPr>
          <a:lstStyle/>
          <a:p>
            <a:pPr>
              <a:spcBef>
                <a:spcPts val="600"/>
              </a:spcBef>
            </a:pPr>
            <a:r>
              <a:rPr lang="en-US" sz="2600" dirty="0" smtClean="0"/>
              <a:t>Figuring out the </a:t>
            </a:r>
            <a:r>
              <a:rPr lang="en-US" sz="2600" i="1" dirty="0" smtClean="0"/>
              <a:t>structure </a:t>
            </a:r>
            <a:r>
              <a:rPr lang="en-US" sz="2600" dirty="0" smtClean="0"/>
              <a:t>of any new compound starts with the 2D NMR spectrum of the compound </a:t>
            </a:r>
            <a:r>
              <a:rPr lang="mr-IN" sz="2600" dirty="0" smtClean="0"/>
              <a:t>–</a:t>
            </a:r>
            <a:r>
              <a:rPr lang="en-US" sz="2600" dirty="0" smtClean="0"/>
              <a:t> the “fingerprint” of the compound</a:t>
            </a:r>
          </a:p>
          <a:p>
            <a:pPr>
              <a:spcBef>
                <a:spcPts val="600"/>
              </a:spcBef>
            </a:pPr>
            <a:r>
              <a:rPr lang="en-US" sz="2600" dirty="0" smtClean="0"/>
              <a:t>Using a deep, convolutional </a:t>
            </a:r>
            <a:r>
              <a:rPr lang="en-US" sz="2600" dirty="0" err="1" smtClean="0"/>
              <a:t>siamese</a:t>
            </a:r>
            <a:r>
              <a:rPr lang="en-US" sz="2600" dirty="0" smtClean="0"/>
              <a:t> neural network, we have developed a system called SMART that </a:t>
            </a:r>
            <a:r>
              <a:rPr lang="en-US" sz="2600" i="1" dirty="0" smtClean="0"/>
              <a:t>clusters</a:t>
            </a:r>
            <a:r>
              <a:rPr lang="en-US" sz="2600" dirty="0" smtClean="0"/>
              <a:t> compounds directly from their NMR spectrum.</a:t>
            </a:r>
          </a:p>
          <a:p>
            <a:pPr>
              <a:spcBef>
                <a:spcPts val="600"/>
              </a:spcBef>
            </a:pPr>
            <a:r>
              <a:rPr lang="en-US" sz="2600" dirty="0" smtClean="0"/>
              <a:t>This allows new compounds to be mapped into the cluster space, giving an idea of what compounds it is similar to.</a:t>
            </a:r>
          </a:p>
          <a:p>
            <a:pPr>
              <a:spcBef>
                <a:spcPts val="600"/>
              </a:spcBef>
            </a:pPr>
            <a:r>
              <a:rPr lang="en-US" sz="2600" dirty="0" smtClean="0"/>
              <a:t>This can speed up structure discovery</a:t>
            </a:r>
          </a:p>
          <a:p>
            <a:pPr marL="0" indent="0">
              <a:buNone/>
            </a:pPr>
            <a:endParaRPr lang="en-US" sz="2800" dirty="0"/>
          </a:p>
        </p:txBody>
      </p:sp>
    </p:spTree>
    <p:extLst>
      <p:ext uri="{BB962C8B-B14F-4D97-AF65-F5344CB8AC3E}">
        <p14:creationId xmlns:p14="http://schemas.microsoft.com/office/powerpoint/2010/main" val="232624520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9945</TotalTime>
  <Words>2789</Words>
  <Application>Microsoft Macintosh PowerPoint</Application>
  <PresentationFormat>On-screen Show (4:3)</PresentationFormat>
  <Paragraphs>510</Paragraphs>
  <Slides>55</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Office Theme</vt:lpstr>
      <vt:lpstr>CS ChemDraw Drawing</vt:lpstr>
      <vt:lpstr>Using Deep Siamese Neural Networks to Speed Up Natural Products Research </vt:lpstr>
      <vt:lpstr>Collaborators</vt:lpstr>
      <vt:lpstr>Outline</vt:lpstr>
      <vt:lpstr>Natural Products Research</vt:lpstr>
      <vt:lpstr>Natural Products Research</vt:lpstr>
      <vt:lpstr>Natural Products Research</vt:lpstr>
      <vt:lpstr>Natural Products Research is ongoing -and a lot of it is about structure discovery</vt:lpstr>
      <vt:lpstr>Current Natural Products Discovery is a Slow Process</vt:lpstr>
      <vt:lpstr>Natural Products Research</vt:lpstr>
      <vt:lpstr>2D Nuclear Magnetic Resonance Imaging (2D NMR)</vt:lpstr>
      <vt:lpstr>2D NMR is an Indicator  of Compound Structure</vt:lpstr>
      <vt:lpstr>NMR structure analysis is subtle</vt:lpstr>
      <vt:lpstr>And Noisy!</vt:lpstr>
      <vt:lpstr>And Mistakes can be Costly...</vt:lpstr>
      <vt:lpstr>Enter Deep Learning</vt:lpstr>
      <vt:lpstr>Convolutional Neural Networks</vt:lpstr>
      <vt:lpstr>Convolutional Networks -- What they’re good at: The Imagenet Large Scale  Visual Recognition Challenge (ILSVRC)</vt:lpstr>
      <vt:lpstr>Imagenet challenge goal: Classification</vt:lpstr>
      <vt:lpstr>Why Deep Learning</vt:lpstr>
      <vt:lpstr>Why Deep Learning</vt:lpstr>
      <vt:lpstr>Why Deep Learning</vt:lpstr>
      <vt:lpstr>Why Deep Learning</vt:lpstr>
      <vt:lpstr>Why Deep Learning</vt:lpstr>
      <vt:lpstr>Why Deep Learning</vt:lpstr>
      <vt:lpstr>Siamese Neural Networks</vt:lpstr>
      <vt:lpstr>Siamese Neural Networks</vt:lpstr>
      <vt:lpstr>Same/Different Categories</vt:lpstr>
      <vt:lpstr>Same/Different Categories</vt:lpstr>
      <vt:lpstr>Siamese Neural Networks</vt:lpstr>
      <vt:lpstr>MNIST 100 iterations</vt:lpstr>
      <vt:lpstr>MNIST 200 iterations</vt:lpstr>
      <vt:lpstr>MNIST 300 iterations</vt:lpstr>
      <vt:lpstr>MNIST 400 iterations</vt:lpstr>
      <vt:lpstr>MNIST 500 iterations</vt:lpstr>
      <vt:lpstr>MNIST 5000 iterations</vt:lpstr>
      <vt:lpstr>MNIST 50000 iterations</vt:lpstr>
      <vt:lpstr>Advantages of Siamese Neural Networks</vt:lpstr>
      <vt:lpstr>The loss function – The Spring Analogy</vt:lpstr>
      <vt:lpstr>The basic idea</vt:lpstr>
      <vt:lpstr>The basic idea</vt:lpstr>
      <vt:lpstr>PowerPoint Presentation</vt:lpstr>
      <vt:lpstr>Qualitative Results</vt:lpstr>
      <vt:lpstr>PowerPoint Presentation</vt:lpstr>
      <vt:lpstr>PowerPoint Presentation</vt:lpstr>
      <vt:lpstr>More recent results: just 300 epochs!</vt:lpstr>
      <vt:lpstr>Quantitative Results: 10D outputs</vt:lpstr>
      <vt:lpstr>Demo</vt:lpstr>
      <vt:lpstr>PowerPoint Presentation</vt:lpstr>
      <vt:lpstr>PowerPoint Presentation</vt:lpstr>
      <vt:lpstr>Conclusions and Future Work</vt:lpstr>
      <vt:lpstr>Future Work</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Zhang</dc:creator>
  <cp:lastModifiedBy>Gary Cottrell</cp:lastModifiedBy>
  <cp:revision>423</cp:revision>
  <cp:lastPrinted>2017-04-06T20:10:06Z</cp:lastPrinted>
  <dcterms:created xsi:type="dcterms:W3CDTF">2006-08-16T00:00:00Z</dcterms:created>
  <dcterms:modified xsi:type="dcterms:W3CDTF">2019-01-18T21:38:49Z</dcterms:modified>
</cp:coreProperties>
</file>